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440" r:id="rId3"/>
    <p:sldId id="472" r:id="rId4"/>
    <p:sldId id="366" r:id="rId5"/>
    <p:sldId id="401" r:id="rId6"/>
    <p:sldId id="433" r:id="rId7"/>
    <p:sldId id="452" r:id="rId8"/>
    <p:sldId id="432" r:id="rId9"/>
    <p:sldId id="435" r:id="rId10"/>
    <p:sldId id="464" r:id="rId11"/>
    <p:sldId id="455" r:id="rId12"/>
    <p:sldId id="441" r:id="rId13"/>
    <p:sldId id="471" r:id="rId14"/>
    <p:sldId id="442" r:id="rId15"/>
    <p:sldId id="450" r:id="rId16"/>
    <p:sldId id="465" r:id="rId17"/>
    <p:sldId id="463" r:id="rId18"/>
    <p:sldId id="430" r:id="rId19"/>
    <p:sldId id="431" r:id="rId20"/>
    <p:sldId id="470" r:id="rId21"/>
    <p:sldId id="443" r:id="rId22"/>
    <p:sldId id="444" r:id="rId23"/>
    <p:sldId id="445" r:id="rId24"/>
    <p:sldId id="446" r:id="rId25"/>
    <p:sldId id="438" r:id="rId26"/>
    <p:sldId id="439" r:id="rId27"/>
    <p:sldId id="447" r:id="rId28"/>
    <p:sldId id="448" r:id="rId29"/>
    <p:sldId id="436" r:id="rId30"/>
    <p:sldId id="427" r:id="rId31"/>
    <p:sldId id="405" r:id="rId32"/>
    <p:sldId id="265" r:id="rId33"/>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2" clrIdx="0">
    <p:extLst>
      <p:ext uri="{19B8F6BF-5375-455C-9EA6-DF929625EA0E}">
        <p15:presenceInfo xmlns:p15="http://schemas.microsoft.com/office/powerpoint/2012/main" userId="pc" providerId="None"/>
      </p:ext>
    </p:extLst>
  </p:cmAuthor>
  <p:cmAuthor id="2" name="SUBU" initials="S" lastIdx="4" clrIdx="1">
    <p:extLst>
      <p:ext uri="{19B8F6BF-5375-455C-9EA6-DF929625EA0E}">
        <p15:presenceInfo xmlns:p15="http://schemas.microsoft.com/office/powerpoint/2012/main" userId="f87bec58ae1b6ad9" providerId="Windows Live"/>
      </p:ext>
    </p:extLst>
  </p:cmAuthor>
  <p:cmAuthor id="3" name="Furkan KORKMAZ" initials="FK" lastIdx="2" clrIdx="2">
    <p:extLst>
      <p:ext uri="{19B8F6BF-5375-455C-9EA6-DF929625EA0E}">
        <p15:presenceInfo xmlns:p15="http://schemas.microsoft.com/office/powerpoint/2012/main" userId="Furkan KORKMAZ" providerId="None"/>
      </p:ext>
    </p:extLst>
  </p:cmAuthor>
  <p:cmAuthor id="4" name="SUBU-PERSONEL" initials="SP" lastIdx="1" clrIdx="3">
    <p:extLst>
      <p:ext uri="{19B8F6BF-5375-455C-9EA6-DF929625EA0E}">
        <p15:presenceInfo xmlns:p15="http://schemas.microsoft.com/office/powerpoint/2012/main" userId="SUBU-PERSON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33D"/>
    <a:srgbClr val="04ADBF"/>
    <a:srgbClr val="46F09A"/>
    <a:srgbClr val="EAEFF7"/>
    <a:srgbClr val="D2DEEF"/>
    <a:srgbClr val="003DA6"/>
    <a:srgbClr val="E9EBF5"/>
    <a:srgbClr val="CFD5EA"/>
    <a:srgbClr val="DEEBF7"/>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6357" autoAdjust="0"/>
  </p:normalViewPr>
  <p:slideViewPr>
    <p:cSldViewPr snapToGrid="0" snapToObjects="1">
      <p:cViewPr varScale="1">
        <p:scale>
          <a:sx n="114" d="100"/>
          <a:sy n="114" d="100"/>
        </p:scale>
        <p:origin x="67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UBU\Downloads\&#304;dari%20Mali%20&#304;&#351;ler%20Daire%20Ba&#351;kanl&#305;&#287;&#305;%20&#214;z%20De&#287;erlendirme%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b="1"/>
              <a:t>İdari ve Mali İşler Daire Başkanlığı Anket Oranları</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7.926361407965804E-2"/>
          <c:y val="0.10619171993342372"/>
          <c:w val="0.92073638592034202"/>
          <c:h val="0.76814746714539794"/>
        </c:manualLayout>
      </c:layout>
      <c:barChart>
        <c:barDir val="col"/>
        <c:grouping val="clustered"/>
        <c:varyColors val="0"/>
        <c:ser>
          <c:idx val="0"/>
          <c:order val="0"/>
          <c:tx>
            <c:v>Çalışan Memnuniyeti Anketi </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'[Kitap1.xlsx]3 yıl '!$B$4:$B$6</c:f>
              <c:numCache>
                <c:formatCode>General</c:formatCode>
                <c:ptCount val="3"/>
                <c:pt idx="0">
                  <c:v>2021</c:v>
                </c:pt>
                <c:pt idx="1">
                  <c:v>2022</c:v>
                </c:pt>
                <c:pt idx="2">
                  <c:v>2023</c:v>
                </c:pt>
              </c:numCache>
            </c:numRef>
          </c:cat>
          <c:val>
            <c:numRef>
              <c:f>'[Kitap1.xlsx]3 yıl '!$C$4:$C$6</c:f>
              <c:numCache>
                <c:formatCode>0.00%</c:formatCode>
                <c:ptCount val="3"/>
                <c:pt idx="0">
                  <c:v>0.75829999999999997</c:v>
                </c:pt>
                <c:pt idx="1">
                  <c:v>0.77539999999999998</c:v>
                </c:pt>
                <c:pt idx="2">
                  <c:v>0.81</c:v>
                </c:pt>
              </c:numCache>
            </c:numRef>
          </c:val>
          <c:extLst>
            <c:ext xmlns:c16="http://schemas.microsoft.com/office/drawing/2014/chart" uri="{C3380CC4-5D6E-409C-BE32-E72D297353CC}">
              <c16:uniqueId val="{00000000-1D0A-4B1F-B45C-608054DA3CA2}"/>
            </c:ext>
          </c:extLst>
        </c:ser>
        <c:ser>
          <c:idx val="1"/>
          <c:order val="1"/>
          <c:tx>
            <c:v>Genel Sekreterlik Hizmetleri Anketi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'[Kitap1.xlsx]3 yıl '!$B$4:$B$6</c:f>
              <c:numCache>
                <c:formatCode>General</c:formatCode>
                <c:ptCount val="3"/>
                <c:pt idx="0">
                  <c:v>2021</c:v>
                </c:pt>
                <c:pt idx="1">
                  <c:v>2022</c:v>
                </c:pt>
                <c:pt idx="2">
                  <c:v>2023</c:v>
                </c:pt>
              </c:numCache>
            </c:numRef>
          </c:cat>
          <c:val>
            <c:numRef>
              <c:f>'[Kitap1.xlsx]3 yıl '!$D$4:$D$6</c:f>
              <c:numCache>
                <c:formatCode>0.00%</c:formatCode>
                <c:ptCount val="3"/>
                <c:pt idx="0">
                  <c:v>0.81820000000000004</c:v>
                </c:pt>
                <c:pt idx="1">
                  <c:v>0.81640000000000001</c:v>
                </c:pt>
                <c:pt idx="2">
                  <c:v>0.82079999999999997</c:v>
                </c:pt>
              </c:numCache>
            </c:numRef>
          </c:val>
          <c:extLst>
            <c:ext xmlns:c16="http://schemas.microsoft.com/office/drawing/2014/chart" uri="{C3380CC4-5D6E-409C-BE32-E72D297353CC}">
              <c16:uniqueId val="{00000001-1D0A-4B1F-B45C-608054DA3CA2}"/>
            </c:ext>
          </c:extLst>
        </c:ser>
        <c:ser>
          <c:idx val="2"/>
          <c:order val="2"/>
          <c:tx>
            <c:v>Liderlik Davranışı Anketi</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'[Kitap1.xlsx]3 yıl '!$B$4:$B$6</c:f>
              <c:numCache>
                <c:formatCode>General</c:formatCode>
                <c:ptCount val="3"/>
                <c:pt idx="0">
                  <c:v>2021</c:v>
                </c:pt>
                <c:pt idx="1">
                  <c:v>2022</c:v>
                </c:pt>
                <c:pt idx="2">
                  <c:v>2023</c:v>
                </c:pt>
              </c:numCache>
            </c:numRef>
          </c:cat>
          <c:val>
            <c:numRef>
              <c:f>'[Kitap1.xlsx]3 yıl '!$E$4:$E$6</c:f>
              <c:numCache>
                <c:formatCode>0.00%</c:formatCode>
                <c:ptCount val="3"/>
                <c:pt idx="0">
                  <c:v>0.73640000000000005</c:v>
                </c:pt>
                <c:pt idx="1">
                  <c:v>0.89429999999999998</c:v>
                </c:pt>
                <c:pt idx="2">
                  <c:v>0.91359999999999997</c:v>
                </c:pt>
              </c:numCache>
            </c:numRef>
          </c:val>
          <c:extLst>
            <c:ext xmlns:c16="http://schemas.microsoft.com/office/drawing/2014/chart" uri="{C3380CC4-5D6E-409C-BE32-E72D297353CC}">
              <c16:uniqueId val="{00000002-1D0A-4B1F-B45C-608054DA3CA2}"/>
            </c:ext>
          </c:extLst>
        </c:ser>
        <c:dLbls>
          <c:dLblPos val="outEnd"/>
          <c:showLegendKey val="0"/>
          <c:showVal val="1"/>
          <c:showCatName val="0"/>
          <c:showSerName val="0"/>
          <c:showPercent val="0"/>
          <c:showBubbleSize val="0"/>
        </c:dLbls>
        <c:gapWidth val="219"/>
        <c:overlap val="-27"/>
        <c:axId val="1664736912"/>
        <c:axId val="1661299824"/>
      </c:barChart>
      <c:catAx>
        <c:axId val="1664736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61299824"/>
        <c:crosses val="autoZero"/>
        <c:auto val="1"/>
        <c:lblAlgn val="ctr"/>
        <c:lblOffset val="100"/>
        <c:noMultiLvlLbl val="0"/>
      </c:catAx>
      <c:valAx>
        <c:axId val="1661299824"/>
        <c:scaling>
          <c:orientation val="minMax"/>
          <c:max val="1"/>
          <c:min val="0"/>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66473691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200" b="1" i="0" baseline="0" dirty="0">
                <a:effectLst>
                  <a:outerShdw blurRad="50800" dist="38100" dir="5400000" algn="t" rotWithShape="0">
                    <a:srgbClr val="000000">
                      <a:alpha val="40000"/>
                    </a:srgbClr>
                  </a:outerShdw>
                </a:effectLst>
              </a:rPr>
              <a:t>Fiziki Kaynakların ve Teknolojik Alt Yapının Değerlendirilmesi Boyutu İfade Oranları</a:t>
            </a:r>
          </a:p>
        </c:rich>
      </c:tx>
      <c:layout>
        <c:manualLayout>
          <c:xMode val="edge"/>
          <c:yMode val="edge"/>
          <c:x val="9.6944444444444444E-2"/>
          <c:y val="3.2407407407407406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bar"/>
        <c:grouping val="stacked"/>
        <c:varyColors val="0"/>
        <c:ser>
          <c:idx val="0"/>
          <c:order val="0"/>
          <c:tx>
            <c:strRef>
              <c:f>'[İdari Mali İşler Daire Başkanlığı Öz Değerlendirme (1).xlsx]Grafik'!$C$2</c:f>
              <c:strCache>
                <c:ptCount val="1"/>
                <c:pt idx="0">
                  <c:v>Evet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'[İdari Mali İşler Daire Başkanlığı Öz Değerlendirme (1).xlsx]Grafik'!$B$3:$B$6</c:f>
              <c:strCache>
                <c:ptCount val="4"/>
                <c:pt idx="0">
                  <c:v>Çalıştığınız ofis sizin için yeterli mi?</c:v>
                </c:pt>
                <c:pt idx="1">
                  <c:v>Kullandığınız bilgisayar vb donanımlar yeterli mi?</c:v>
                </c:pt>
                <c:pt idx="2">
                  <c:v>İş süreçlerinde kullandığınız otomasyon programları (EBS, PBS vb.) yeterli mi?</c:v>
                </c:pt>
                <c:pt idx="3">
                  <c:v>Kullanımınıza sunulan iletişim teknolojileri (e-posta, web siteleri, IP telefonları vb.) yeterli mi?</c:v>
                </c:pt>
              </c:strCache>
            </c:strRef>
          </c:cat>
          <c:val>
            <c:numRef>
              <c:f>'[İdari Mali İşler Daire Başkanlığı Öz Değerlendirme (1).xlsx]Grafik'!$C$3:$C$6</c:f>
              <c:numCache>
                <c:formatCode>0.0</c:formatCode>
                <c:ptCount val="4"/>
                <c:pt idx="0">
                  <c:v>85.714285714285708</c:v>
                </c:pt>
                <c:pt idx="1">
                  <c:v>85.714285714285708</c:v>
                </c:pt>
                <c:pt idx="2">
                  <c:v>95.238095238095227</c:v>
                </c:pt>
                <c:pt idx="3">
                  <c:v>95.238095238095227</c:v>
                </c:pt>
              </c:numCache>
            </c:numRef>
          </c:val>
          <c:extLst>
            <c:ext xmlns:c16="http://schemas.microsoft.com/office/drawing/2014/chart" uri="{C3380CC4-5D6E-409C-BE32-E72D297353CC}">
              <c16:uniqueId val="{00000000-DC5B-42EA-912D-D86F70568E8B}"/>
            </c:ext>
          </c:extLst>
        </c:ser>
        <c:ser>
          <c:idx val="1"/>
          <c:order val="1"/>
          <c:tx>
            <c:strRef>
              <c:f>'[İdari Mali İşler Daire Başkanlığı Öz Değerlendirme (1).xlsx]Grafik'!$D$2</c:f>
              <c:strCache>
                <c:ptCount val="1"/>
                <c:pt idx="0">
                  <c:v>Hayır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'[İdari Mali İşler Daire Başkanlığı Öz Değerlendirme (1).xlsx]Grafik'!$B$3:$B$6</c:f>
              <c:strCache>
                <c:ptCount val="4"/>
                <c:pt idx="0">
                  <c:v>Çalıştığınız ofis sizin için yeterli mi?</c:v>
                </c:pt>
                <c:pt idx="1">
                  <c:v>Kullandığınız bilgisayar vb donanımlar yeterli mi?</c:v>
                </c:pt>
                <c:pt idx="2">
                  <c:v>İş süreçlerinde kullandığınız otomasyon programları (EBS, PBS vb.) yeterli mi?</c:v>
                </c:pt>
                <c:pt idx="3">
                  <c:v>Kullanımınıza sunulan iletişim teknolojileri (e-posta, web siteleri, IP telefonları vb.) yeterli mi?</c:v>
                </c:pt>
              </c:strCache>
            </c:strRef>
          </c:cat>
          <c:val>
            <c:numRef>
              <c:f>'[İdari Mali İşler Daire Başkanlığı Öz Değerlendirme (1).xlsx]Grafik'!$D$3:$D$6</c:f>
              <c:numCache>
                <c:formatCode>0.0</c:formatCode>
                <c:ptCount val="4"/>
                <c:pt idx="0">
                  <c:v>14.285714285714285</c:v>
                </c:pt>
                <c:pt idx="1">
                  <c:v>14.285714285714285</c:v>
                </c:pt>
                <c:pt idx="2">
                  <c:v>4.7619047619047619</c:v>
                </c:pt>
                <c:pt idx="3">
                  <c:v>4.7619047619047619</c:v>
                </c:pt>
              </c:numCache>
            </c:numRef>
          </c:val>
          <c:extLst>
            <c:ext xmlns:c16="http://schemas.microsoft.com/office/drawing/2014/chart" uri="{C3380CC4-5D6E-409C-BE32-E72D297353CC}">
              <c16:uniqueId val="{00000001-DC5B-42EA-912D-D86F70568E8B}"/>
            </c:ext>
          </c:extLst>
        </c:ser>
        <c:dLbls>
          <c:showLegendKey val="0"/>
          <c:showVal val="0"/>
          <c:showCatName val="0"/>
          <c:showSerName val="0"/>
          <c:showPercent val="0"/>
          <c:showBubbleSize val="0"/>
        </c:dLbls>
        <c:gapWidth val="150"/>
        <c:overlap val="100"/>
        <c:axId val="568336207"/>
        <c:axId val="568323311"/>
      </c:barChart>
      <c:catAx>
        <c:axId val="568336207"/>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568323311"/>
        <c:crosses val="autoZero"/>
        <c:auto val="1"/>
        <c:lblAlgn val="ctr"/>
        <c:lblOffset val="100"/>
        <c:noMultiLvlLbl val="0"/>
      </c:catAx>
      <c:valAx>
        <c:axId val="568323311"/>
        <c:scaling>
          <c:orientation val="minMax"/>
        </c:scaling>
        <c:delete val="0"/>
        <c:axPos val="t"/>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568336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200" b="1" i="0" baseline="0">
                <a:effectLst>
                  <a:outerShdw blurRad="50800" dist="38100" dir="5400000" algn="t" rotWithShape="0">
                    <a:srgbClr val="000000">
                      <a:alpha val="40000"/>
                    </a:srgbClr>
                  </a:outerShdw>
                </a:effectLst>
              </a:rPr>
              <a:t> İnsan Kaynaklarının Değerlendirilmesi Boyutu İfade Oranları</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bar"/>
        <c:grouping val="percentStacked"/>
        <c:varyColors val="0"/>
        <c:ser>
          <c:idx val="0"/>
          <c:order val="0"/>
          <c:tx>
            <c:strRef>
              <c:f>Grafik!$C$2</c:f>
              <c:strCache>
                <c:ptCount val="1"/>
                <c:pt idx="0">
                  <c:v>Evet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'[İdari Mali İşler Daire Başkanlığı Öz Değerlendirme (1).xlsx]Grafik'!$B$3:$B$30</c:f>
              <c:strCache>
                <c:ptCount val="16"/>
                <c:pt idx="0">
                  <c:v>Donanım ihtiyaçlarınızın (sarf malzemeleri vb.) karşılanması yeterli mi?</c:v>
                </c:pt>
                <c:pt idx="1">
                  <c:v>Görev ve sorumluluklarınız tanımlı mı?</c:v>
                </c:pt>
                <c:pt idx="2">
                  <c:v>Görev ve sorumluluklarınız amiriniz tarafından sizlere bildirildi mi? </c:v>
                </c:pt>
                <c:pt idx="3">
                  <c:v>Çalıştığınız birimdeki personel sayısı yeterli mi?</c:v>
                </c:pt>
                <c:pt idx="4">
                  <c:v>Çalışanlar arasında görev ve sorumlulukların dağılımı dengeli mi?</c:v>
                </c:pt>
                <c:pt idx="5">
                  <c:v>Beklenti ve şikâyetleriniz alınıyor mu? </c:v>
                </c:pt>
                <c:pt idx="6">
                  <c:v>Beklenti ve şikâyetlerinize yönelik geri bildirim yapılıyor mu?</c:v>
                </c:pt>
                <c:pt idx="7">
                  <c:v>Karar mekanizmalarına katılımınız sağlanıyor mu?  </c:v>
                </c:pt>
                <c:pt idx="8">
                  <c:v>Görev ve sorumluluklarınıza göre ihtiyaç duyduğunuz donanım, yetki ve eğitimin sağlanması yeterli mi?</c:v>
                </c:pt>
                <c:pt idx="9">
                  <c:v>Çalışanları takdir ve tanıma mekanizmaları yeterli mi?</c:v>
                </c:pt>
                <c:pt idx="10">
                  <c:v>Çalışanlara sağlanan sağlık, kültür, sanat faaliyetleri yeterli mi?</c:v>
                </c:pt>
                <c:pt idx="11">
                  <c:v>Hizmet içi eğitimler yeterli mi?</c:v>
                </c:pt>
                <c:pt idx="12">
                  <c:v>Çalışanlar için Kariyer Planlaması uygulamaları mevcut mu?</c:v>
                </c:pt>
                <c:pt idx="13">
                  <c:v>Özlük haklarınız (izin vb.) destekleniyor mu?</c:v>
                </c:pt>
                <c:pt idx="14">
                  <c:v>Üniversitemizde çalışmaktan mutlu musunuz?</c:v>
                </c:pt>
                <c:pt idx="15">
                  <c:v>Çalıştığınız birimde olmaktan mutlu musunuz?</c:v>
                </c:pt>
              </c:strCache>
              <c:extLst/>
            </c:strRef>
          </c:cat>
          <c:val>
            <c:numRef>
              <c:f>'[İdari Mali İşler Daire Başkanlığı Öz Değerlendirme (1).xlsx]Grafik'!$C$3:$C$30</c:f>
              <c:numCache>
                <c:formatCode>0.0</c:formatCode>
                <c:ptCount val="16"/>
                <c:pt idx="0">
                  <c:v>90.476190476190482</c:v>
                </c:pt>
                <c:pt idx="1">
                  <c:v>100</c:v>
                </c:pt>
                <c:pt idx="2">
                  <c:v>100</c:v>
                </c:pt>
                <c:pt idx="3">
                  <c:v>80.952380952380949</c:v>
                </c:pt>
                <c:pt idx="4">
                  <c:v>76.19047619047619</c:v>
                </c:pt>
                <c:pt idx="5">
                  <c:v>80.952380952380949</c:v>
                </c:pt>
                <c:pt idx="6">
                  <c:v>61.904761904761905</c:v>
                </c:pt>
                <c:pt idx="7">
                  <c:v>61.904761904761905</c:v>
                </c:pt>
                <c:pt idx="8">
                  <c:v>90.476190476190482</c:v>
                </c:pt>
                <c:pt idx="9">
                  <c:v>66.666666666666657</c:v>
                </c:pt>
                <c:pt idx="10">
                  <c:v>66.666666666666657</c:v>
                </c:pt>
                <c:pt idx="11">
                  <c:v>90.476190476190482</c:v>
                </c:pt>
                <c:pt idx="12">
                  <c:v>57.142857142857139</c:v>
                </c:pt>
                <c:pt idx="13">
                  <c:v>100</c:v>
                </c:pt>
                <c:pt idx="14">
                  <c:v>90.476190476190482</c:v>
                </c:pt>
                <c:pt idx="15">
                  <c:v>90.476190476190482</c:v>
                </c:pt>
              </c:numCache>
              <c:extLst/>
            </c:numRef>
          </c:val>
          <c:extLst>
            <c:ext xmlns:c16="http://schemas.microsoft.com/office/drawing/2014/chart" uri="{C3380CC4-5D6E-409C-BE32-E72D297353CC}">
              <c16:uniqueId val="{00000000-EF0D-4204-A6E5-0DB2984B7483}"/>
            </c:ext>
          </c:extLst>
        </c:ser>
        <c:ser>
          <c:idx val="1"/>
          <c:order val="1"/>
          <c:tx>
            <c:strRef>
              <c:f>Grafik!$D$2</c:f>
              <c:strCache>
                <c:ptCount val="1"/>
                <c:pt idx="0">
                  <c:v>Hayır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'[İdari Mali İşler Daire Başkanlığı Öz Değerlendirme (1).xlsx]Grafik'!$B$3:$B$30</c:f>
              <c:strCache>
                <c:ptCount val="16"/>
                <c:pt idx="0">
                  <c:v>Donanım ihtiyaçlarınızın (sarf malzemeleri vb.) karşılanması yeterli mi?</c:v>
                </c:pt>
                <c:pt idx="1">
                  <c:v>Görev ve sorumluluklarınız tanımlı mı?</c:v>
                </c:pt>
                <c:pt idx="2">
                  <c:v>Görev ve sorumluluklarınız amiriniz tarafından sizlere bildirildi mi? </c:v>
                </c:pt>
                <c:pt idx="3">
                  <c:v>Çalıştığınız birimdeki personel sayısı yeterli mi?</c:v>
                </c:pt>
                <c:pt idx="4">
                  <c:v>Çalışanlar arasında görev ve sorumlulukların dağılımı dengeli mi?</c:v>
                </c:pt>
                <c:pt idx="5">
                  <c:v>Beklenti ve şikâyetleriniz alınıyor mu? </c:v>
                </c:pt>
                <c:pt idx="6">
                  <c:v>Beklenti ve şikâyetlerinize yönelik geri bildirim yapılıyor mu?</c:v>
                </c:pt>
                <c:pt idx="7">
                  <c:v>Karar mekanizmalarına katılımınız sağlanıyor mu?  </c:v>
                </c:pt>
                <c:pt idx="8">
                  <c:v>Görev ve sorumluluklarınıza göre ihtiyaç duyduğunuz donanım, yetki ve eğitimin sağlanması yeterli mi?</c:v>
                </c:pt>
                <c:pt idx="9">
                  <c:v>Çalışanları takdir ve tanıma mekanizmaları yeterli mi?</c:v>
                </c:pt>
                <c:pt idx="10">
                  <c:v>Çalışanlara sağlanan sağlık, kültür, sanat faaliyetleri yeterli mi?</c:v>
                </c:pt>
                <c:pt idx="11">
                  <c:v>Hizmet içi eğitimler yeterli mi?</c:v>
                </c:pt>
                <c:pt idx="12">
                  <c:v>Çalışanlar için Kariyer Planlaması uygulamaları mevcut mu?</c:v>
                </c:pt>
                <c:pt idx="13">
                  <c:v>Özlük haklarınız (izin vb.) destekleniyor mu?</c:v>
                </c:pt>
                <c:pt idx="14">
                  <c:v>Üniversitemizde çalışmaktan mutlu musunuz?</c:v>
                </c:pt>
                <c:pt idx="15">
                  <c:v>Çalıştığınız birimde olmaktan mutlu musunuz?</c:v>
                </c:pt>
              </c:strCache>
              <c:extLst/>
            </c:strRef>
          </c:cat>
          <c:val>
            <c:numRef>
              <c:f>'[İdari Mali İşler Daire Başkanlığı Öz Değerlendirme (1).xlsx]Grafik'!$D$3:$D$30</c:f>
              <c:numCache>
                <c:formatCode>0.0</c:formatCode>
                <c:ptCount val="16"/>
                <c:pt idx="0">
                  <c:v>9.5238095238095237</c:v>
                </c:pt>
                <c:pt idx="1">
                  <c:v>0</c:v>
                </c:pt>
                <c:pt idx="2">
                  <c:v>0</c:v>
                </c:pt>
                <c:pt idx="3">
                  <c:v>19.047619047619047</c:v>
                </c:pt>
                <c:pt idx="4">
                  <c:v>23.809523809523807</c:v>
                </c:pt>
                <c:pt idx="5">
                  <c:v>19.047619047619047</c:v>
                </c:pt>
                <c:pt idx="6">
                  <c:v>38.095238095238095</c:v>
                </c:pt>
                <c:pt idx="7">
                  <c:v>38.095238095238095</c:v>
                </c:pt>
                <c:pt idx="8">
                  <c:v>9.5238095238095237</c:v>
                </c:pt>
                <c:pt idx="9">
                  <c:v>33.333333333333329</c:v>
                </c:pt>
                <c:pt idx="10">
                  <c:v>33.333333333333329</c:v>
                </c:pt>
                <c:pt idx="11">
                  <c:v>9.5238095238095237</c:v>
                </c:pt>
                <c:pt idx="12">
                  <c:v>42.857142857142854</c:v>
                </c:pt>
                <c:pt idx="13">
                  <c:v>0</c:v>
                </c:pt>
                <c:pt idx="14">
                  <c:v>9.5238095238095237</c:v>
                </c:pt>
                <c:pt idx="15">
                  <c:v>9.5238095238095237</c:v>
                </c:pt>
              </c:numCache>
              <c:extLst/>
            </c:numRef>
          </c:val>
          <c:extLst>
            <c:ext xmlns:c16="http://schemas.microsoft.com/office/drawing/2014/chart" uri="{C3380CC4-5D6E-409C-BE32-E72D297353CC}">
              <c16:uniqueId val="{00000001-EF0D-4204-A6E5-0DB2984B7483}"/>
            </c:ext>
          </c:extLst>
        </c:ser>
        <c:dLbls>
          <c:showLegendKey val="0"/>
          <c:showVal val="0"/>
          <c:showCatName val="0"/>
          <c:showSerName val="0"/>
          <c:showPercent val="0"/>
          <c:showBubbleSize val="0"/>
        </c:dLbls>
        <c:gapWidth val="150"/>
        <c:overlap val="100"/>
        <c:axId val="568349519"/>
        <c:axId val="568340783"/>
      </c:barChart>
      <c:catAx>
        <c:axId val="568349519"/>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568340783"/>
        <c:crosses val="autoZero"/>
        <c:auto val="1"/>
        <c:lblAlgn val="ctr"/>
        <c:lblOffset val="100"/>
        <c:noMultiLvlLbl val="0"/>
      </c:catAx>
      <c:valAx>
        <c:axId val="568340783"/>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568349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a:t>Özdeğerlendirme İfade Bazlı Oranlar</a:t>
            </a:r>
          </a:p>
        </c:rich>
      </c:tx>
      <c:layout>
        <c:manualLayout>
          <c:xMode val="edge"/>
          <c:yMode val="edge"/>
          <c:x val="0.31468934513470787"/>
          <c:y val="3.806420461600010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bar"/>
        <c:grouping val="percentStacked"/>
        <c:varyColors val="0"/>
        <c:ser>
          <c:idx val="0"/>
          <c:order val="0"/>
          <c:tx>
            <c:strRef>
              <c:f>Grafik!$C$2</c:f>
              <c:strCache>
                <c:ptCount val="1"/>
                <c:pt idx="0">
                  <c:v>Evet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Grafik!$B$3:$B$30</c:f>
              <c:strCache>
                <c:ptCount val="28"/>
                <c:pt idx="0">
                  <c:v>Çalıştığınız ofis sizin için yeterli mi?</c:v>
                </c:pt>
                <c:pt idx="1">
                  <c:v>Kullandığınız bilgisayar vb donanımlar yeterli mi?</c:v>
                </c:pt>
                <c:pt idx="2">
                  <c:v>İş süreçlerinde kullandığınız otomasyon programları (EBS, PBS vb.) yeterli mi?</c:v>
                </c:pt>
                <c:pt idx="3">
                  <c:v>Kullanımınıza sunulan iletişim teknolojileri (e-posta, web siteleri, IP telefonları vb.) yeterli mi?</c:v>
                </c:pt>
                <c:pt idx="4">
                  <c:v>Donanım ihtiyaçlarınızın (sarf malzemeleri vb.) karşılanması yeterli mi?</c:v>
                </c:pt>
                <c:pt idx="5">
                  <c:v>Görev ve sorumluluklarınız tanımlı mı?</c:v>
                </c:pt>
                <c:pt idx="6">
                  <c:v>Görev ve sorumluluklarınız amiriniz tarafından sizlere bildirildi mi? </c:v>
                </c:pt>
                <c:pt idx="7">
                  <c:v>Çalıştığınız birimdeki personel sayısı yeterli mi?</c:v>
                </c:pt>
                <c:pt idx="8">
                  <c:v>Çalışanlar arasında görev ve sorumlulukların dağılımı dengeli mi?</c:v>
                </c:pt>
                <c:pt idx="9">
                  <c:v>Beklenti ve şikâyetleriniz alınıyor mu? </c:v>
                </c:pt>
                <c:pt idx="10">
                  <c:v>Beklenti ve şikâyetlerinize yönelik geri bildirim yapılıyor mu?</c:v>
                </c:pt>
                <c:pt idx="11">
                  <c:v>Karar mekanizmalarına katılımınız sağlanıyor mu?  </c:v>
                </c:pt>
                <c:pt idx="12">
                  <c:v>Görev ve sorumluluklarınıza göre ihtiyaç duyduğunuz donanım, yetki ve eğitimin sağlanması yeterli mi?</c:v>
                </c:pt>
                <c:pt idx="13">
                  <c:v>Çalışanları takdir ve tanıma mekanizmaları yeterli mi?</c:v>
                </c:pt>
                <c:pt idx="14">
                  <c:v>Çalışanlara sağlanan sağlık, kültür, sanat faaliyetleri yeterli mi?</c:v>
                </c:pt>
                <c:pt idx="15">
                  <c:v>Hizmet içi eğitimler yeterli mi?</c:v>
                </c:pt>
                <c:pt idx="16">
                  <c:v>Çalışanlar için Kariyer Planlaması uygulamaları mevcut mu?</c:v>
                </c:pt>
                <c:pt idx="17">
                  <c:v>Birimin süreçleri belirli bir sistematik içerisinde mi yürütülmektedir?</c:v>
                </c:pt>
                <c:pt idx="18">
                  <c:v>Birimdeki kurul ve komisyonlar etkin çalışmakta mı?</c:v>
                </c:pt>
                <c:pt idx="19">
                  <c:v>Stratejik Plan kapsamında birim hedefleri çalışanların katılımı ile belirlenmekte mi?</c:v>
                </c:pt>
                <c:pt idx="20">
                  <c:v>Stratejik Plan kapsamında performans sonuçlarına yönelik eylem planları var mı? </c:v>
                </c:pt>
                <c:pt idx="21">
                  <c:v>Süreçlerin sorumluları ve işleyişi herkes tarafından bilinmekte mi?</c:v>
                </c:pt>
                <c:pt idx="22">
                  <c:v>Kurum içi ve dışı iletişim mekanizmaları yeterli mi?</c:v>
                </c:pt>
                <c:pt idx="23">
                  <c:v>Sunulan sağlık hizmetleri yeterli mi?</c:v>
                </c:pt>
                <c:pt idx="24">
                  <c:v>Sunulan güvenlik hizmetleri yeterli mi?</c:v>
                </c:pt>
                <c:pt idx="25">
                  <c:v>Özlük haklarınız (izin vb.) destekleniyor mu?</c:v>
                </c:pt>
                <c:pt idx="26">
                  <c:v>Üniversitemizde çalışmaktan mutlu musunuz?</c:v>
                </c:pt>
                <c:pt idx="27">
                  <c:v>Çalıştığınız birimde olmaktan mutlu musunuz?</c:v>
                </c:pt>
              </c:strCache>
            </c:strRef>
          </c:cat>
          <c:val>
            <c:numRef>
              <c:f>Grafik!$C$3:$C$30</c:f>
              <c:numCache>
                <c:formatCode>0.0</c:formatCode>
                <c:ptCount val="28"/>
                <c:pt idx="0">
                  <c:v>85.714285714285708</c:v>
                </c:pt>
                <c:pt idx="1">
                  <c:v>85.714285714285708</c:v>
                </c:pt>
                <c:pt idx="2">
                  <c:v>95.238095238095227</c:v>
                </c:pt>
                <c:pt idx="3">
                  <c:v>95.238095238095227</c:v>
                </c:pt>
                <c:pt idx="4">
                  <c:v>90.476190476190482</c:v>
                </c:pt>
                <c:pt idx="5">
                  <c:v>100</c:v>
                </c:pt>
                <c:pt idx="6">
                  <c:v>100</c:v>
                </c:pt>
                <c:pt idx="7">
                  <c:v>80.952380952380949</c:v>
                </c:pt>
                <c:pt idx="8">
                  <c:v>76.19047619047619</c:v>
                </c:pt>
                <c:pt idx="9">
                  <c:v>80.952380952380949</c:v>
                </c:pt>
                <c:pt idx="10">
                  <c:v>61.904761904761905</c:v>
                </c:pt>
                <c:pt idx="11">
                  <c:v>61.904761904761905</c:v>
                </c:pt>
                <c:pt idx="12">
                  <c:v>90.476190476190482</c:v>
                </c:pt>
                <c:pt idx="13">
                  <c:v>66.666666666666657</c:v>
                </c:pt>
                <c:pt idx="14">
                  <c:v>66.666666666666657</c:v>
                </c:pt>
                <c:pt idx="15">
                  <c:v>90.476190476190482</c:v>
                </c:pt>
                <c:pt idx="16">
                  <c:v>57.142857142857139</c:v>
                </c:pt>
                <c:pt idx="17">
                  <c:v>90.476190476190482</c:v>
                </c:pt>
                <c:pt idx="18">
                  <c:v>90.476190476190482</c:v>
                </c:pt>
                <c:pt idx="19">
                  <c:v>90.476190476190482</c:v>
                </c:pt>
                <c:pt idx="20">
                  <c:v>76.19047619047619</c:v>
                </c:pt>
                <c:pt idx="21">
                  <c:v>85.714285714285708</c:v>
                </c:pt>
                <c:pt idx="22">
                  <c:v>95.238095238095227</c:v>
                </c:pt>
                <c:pt idx="23">
                  <c:v>80.952380952380949</c:v>
                </c:pt>
                <c:pt idx="24">
                  <c:v>95.238095238095227</c:v>
                </c:pt>
                <c:pt idx="25">
                  <c:v>100</c:v>
                </c:pt>
                <c:pt idx="26">
                  <c:v>90.476190476190482</c:v>
                </c:pt>
                <c:pt idx="27">
                  <c:v>90.476190476190482</c:v>
                </c:pt>
              </c:numCache>
            </c:numRef>
          </c:val>
          <c:extLst>
            <c:ext xmlns:c16="http://schemas.microsoft.com/office/drawing/2014/chart" uri="{C3380CC4-5D6E-409C-BE32-E72D297353CC}">
              <c16:uniqueId val="{00000000-9E16-4C1E-92AD-7F3A7604388E}"/>
            </c:ext>
          </c:extLst>
        </c:ser>
        <c:ser>
          <c:idx val="1"/>
          <c:order val="1"/>
          <c:tx>
            <c:strRef>
              <c:f>Grafik!$D$2</c:f>
              <c:strCache>
                <c:ptCount val="1"/>
                <c:pt idx="0">
                  <c:v>Hayır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Grafik!$B$3:$B$30</c:f>
              <c:strCache>
                <c:ptCount val="28"/>
                <c:pt idx="0">
                  <c:v>Çalıştığınız ofis sizin için yeterli mi?</c:v>
                </c:pt>
                <c:pt idx="1">
                  <c:v>Kullandığınız bilgisayar vb donanımlar yeterli mi?</c:v>
                </c:pt>
                <c:pt idx="2">
                  <c:v>İş süreçlerinde kullandığınız otomasyon programları (EBS, PBS vb.) yeterli mi?</c:v>
                </c:pt>
                <c:pt idx="3">
                  <c:v>Kullanımınıza sunulan iletişim teknolojileri (e-posta, web siteleri, IP telefonları vb.) yeterli mi?</c:v>
                </c:pt>
                <c:pt idx="4">
                  <c:v>Donanım ihtiyaçlarınızın (sarf malzemeleri vb.) karşılanması yeterli mi?</c:v>
                </c:pt>
                <c:pt idx="5">
                  <c:v>Görev ve sorumluluklarınız tanımlı mı?</c:v>
                </c:pt>
                <c:pt idx="6">
                  <c:v>Görev ve sorumluluklarınız amiriniz tarafından sizlere bildirildi mi? </c:v>
                </c:pt>
                <c:pt idx="7">
                  <c:v>Çalıştığınız birimdeki personel sayısı yeterli mi?</c:v>
                </c:pt>
                <c:pt idx="8">
                  <c:v>Çalışanlar arasında görev ve sorumlulukların dağılımı dengeli mi?</c:v>
                </c:pt>
                <c:pt idx="9">
                  <c:v>Beklenti ve şikâyetleriniz alınıyor mu? </c:v>
                </c:pt>
                <c:pt idx="10">
                  <c:v>Beklenti ve şikâyetlerinize yönelik geri bildirim yapılıyor mu?</c:v>
                </c:pt>
                <c:pt idx="11">
                  <c:v>Karar mekanizmalarına katılımınız sağlanıyor mu?  </c:v>
                </c:pt>
                <c:pt idx="12">
                  <c:v>Görev ve sorumluluklarınıza göre ihtiyaç duyduğunuz donanım, yetki ve eğitimin sağlanması yeterli mi?</c:v>
                </c:pt>
                <c:pt idx="13">
                  <c:v>Çalışanları takdir ve tanıma mekanizmaları yeterli mi?</c:v>
                </c:pt>
                <c:pt idx="14">
                  <c:v>Çalışanlara sağlanan sağlık, kültür, sanat faaliyetleri yeterli mi?</c:v>
                </c:pt>
                <c:pt idx="15">
                  <c:v>Hizmet içi eğitimler yeterli mi?</c:v>
                </c:pt>
                <c:pt idx="16">
                  <c:v>Çalışanlar için Kariyer Planlaması uygulamaları mevcut mu?</c:v>
                </c:pt>
                <c:pt idx="17">
                  <c:v>Birimin süreçleri belirli bir sistematik içerisinde mi yürütülmektedir?</c:v>
                </c:pt>
                <c:pt idx="18">
                  <c:v>Birimdeki kurul ve komisyonlar etkin çalışmakta mı?</c:v>
                </c:pt>
                <c:pt idx="19">
                  <c:v>Stratejik Plan kapsamında birim hedefleri çalışanların katılımı ile belirlenmekte mi?</c:v>
                </c:pt>
                <c:pt idx="20">
                  <c:v>Stratejik Plan kapsamında performans sonuçlarına yönelik eylem planları var mı? </c:v>
                </c:pt>
                <c:pt idx="21">
                  <c:v>Süreçlerin sorumluları ve işleyişi herkes tarafından bilinmekte mi?</c:v>
                </c:pt>
                <c:pt idx="22">
                  <c:v>Kurum içi ve dışı iletişim mekanizmaları yeterli mi?</c:v>
                </c:pt>
                <c:pt idx="23">
                  <c:v>Sunulan sağlık hizmetleri yeterli mi?</c:v>
                </c:pt>
                <c:pt idx="24">
                  <c:v>Sunulan güvenlik hizmetleri yeterli mi?</c:v>
                </c:pt>
                <c:pt idx="25">
                  <c:v>Özlük haklarınız (izin vb.) destekleniyor mu?</c:v>
                </c:pt>
                <c:pt idx="26">
                  <c:v>Üniversitemizde çalışmaktan mutlu musunuz?</c:v>
                </c:pt>
                <c:pt idx="27">
                  <c:v>Çalıştığınız birimde olmaktan mutlu musunuz?</c:v>
                </c:pt>
              </c:strCache>
            </c:strRef>
          </c:cat>
          <c:val>
            <c:numRef>
              <c:f>Grafik!$D$3:$D$30</c:f>
              <c:numCache>
                <c:formatCode>0.0</c:formatCode>
                <c:ptCount val="28"/>
                <c:pt idx="0">
                  <c:v>14.285714285714285</c:v>
                </c:pt>
                <c:pt idx="1">
                  <c:v>14.285714285714285</c:v>
                </c:pt>
                <c:pt idx="2">
                  <c:v>4.7619047619047619</c:v>
                </c:pt>
                <c:pt idx="3">
                  <c:v>4.7619047619047619</c:v>
                </c:pt>
                <c:pt idx="4">
                  <c:v>9.5238095238095237</c:v>
                </c:pt>
                <c:pt idx="5">
                  <c:v>0</c:v>
                </c:pt>
                <c:pt idx="6">
                  <c:v>0</c:v>
                </c:pt>
                <c:pt idx="7">
                  <c:v>19.047619047619047</c:v>
                </c:pt>
                <c:pt idx="8">
                  <c:v>23.809523809523807</c:v>
                </c:pt>
                <c:pt idx="9">
                  <c:v>19.047619047619047</c:v>
                </c:pt>
                <c:pt idx="10">
                  <c:v>38.095238095238095</c:v>
                </c:pt>
                <c:pt idx="11">
                  <c:v>38.095238095238095</c:v>
                </c:pt>
                <c:pt idx="12">
                  <c:v>9.5238095238095237</c:v>
                </c:pt>
                <c:pt idx="13">
                  <c:v>33.333333333333329</c:v>
                </c:pt>
                <c:pt idx="14">
                  <c:v>33.333333333333329</c:v>
                </c:pt>
                <c:pt idx="15">
                  <c:v>9.5238095238095237</c:v>
                </c:pt>
                <c:pt idx="16">
                  <c:v>42.857142857142854</c:v>
                </c:pt>
                <c:pt idx="17">
                  <c:v>9.5238095238095237</c:v>
                </c:pt>
                <c:pt idx="18">
                  <c:v>9.5238095238095237</c:v>
                </c:pt>
                <c:pt idx="19">
                  <c:v>9.5238095238095237</c:v>
                </c:pt>
                <c:pt idx="20">
                  <c:v>23.809523809523807</c:v>
                </c:pt>
                <c:pt idx="21">
                  <c:v>14.285714285714285</c:v>
                </c:pt>
                <c:pt idx="22">
                  <c:v>4.7619047619047619</c:v>
                </c:pt>
                <c:pt idx="23">
                  <c:v>19.047619047619047</c:v>
                </c:pt>
                <c:pt idx="24">
                  <c:v>4.7619047619047619</c:v>
                </c:pt>
                <c:pt idx="25">
                  <c:v>0</c:v>
                </c:pt>
                <c:pt idx="26">
                  <c:v>9.5238095238095237</c:v>
                </c:pt>
                <c:pt idx="27">
                  <c:v>9.5238095238095237</c:v>
                </c:pt>
              </c:numCache>
            </c:numRef>
          </c:val>
          <c:extLst>
            <c:ext xmlns:c16="http://schemas.microsoft.com/office/drawing/2014/chart" uri="{C3380CC4-5D6E-409C-BE32-E72D297353CC}">
              <c16:uniqueId val="{00000001-9E16-4C1E-92AD-7F3A7604388E}"/>
            </c:ext>
          </c:extLst>
        </c:ser>
        <c:dLbls>
          <c:showLegendKey val="0"/>
          <c:showVal val="0"/>
          <c:showCatName val="0"/>
          <c:showSerName val="0"/>
          <c:showPercent val="0"/>
          <c:showBubbleSize val="0"/>
        </c:dLbls>
        <c:gapWidth val="150"/>
        <c:overlap val="100"/>
        <c:axId val="1120294544"/>
        <c:axId val="1120295792"/>
      </c:barChart>
      <c:catAx>
        <c:axId val="1120294544"/>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120295792"/>
        <c:crosses val="autoZero"/>
        <c:auto val="1"/>
        <c:lblAlgn val="ctr"/>
        <c:lblOffset val="100"/>
        <c:noMultiLvlLbl val="0"/>
      </c:catAx>
      <c:valAx>
        <c:axId val="1120295792"/>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112029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sz="1200" b="1" i="0" baseline="0" dirty="0">
                <a:effectLst>
                  <a:outerShdw blurRad="50800" dist="38100" dir="5400000" algn="t" rotWithShape="0">
                    <a:srgbClr val="000000">
                      <a:alpha val="40000"/>
                    </a:srgbClr>
                  </a:outerShdw>
                </a:effectLst>
              </a:rPr>
              <a:t>Yönetsel, İdari ve Destek Süreçlerin Değerlendirilmesi Boyutu İfade Oranları</a:t>
            </a:r>
          </a:p>
        </c:rich>
      </c:tx>
      <c:layout>
        <c:manualLayout>
          <c:xMode val="edge"/>
          <c:yMode val="edge"/>
          <c:x val="0.12296426391050497"/>
          <c:y val="3.1509309885697424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barChart>
        <c:barDir val="bar"/>
        <c:grouping val="percentStacked"/>
        <c:varyColors val="0"/>
        <c:ser>
          <c:idx val="0"/>
          <c:order val="0"/>
          <c:tx>
            <c:strRef>
              <c:f>Grafik!$C$2</c:f>
              <c:strCache>
                <c:ptCount val="1"/>
                <c:pt idx="0">
                  <c:v>Evet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Grafik!$B$3:$B$30</c:f>
              <c:strCache>
                <c:ptCount val="8"/>
                <c:pt idx="0">
                  <c:v>Birimin süreçleri belirli bir sistematik içerisinde mi yürütülmektedir?</c:v>
                </c:pt>
                <c:pt idx="1">
                  <c:v>Birimdeki kurul ve komisyonlar etkin çalışmakta mı?</c:v>
                </c:pt>
                <c:pt idx="2">
                  <c:v>Stratejik Plan kapsamında birim hedefleri çalışanların katılımı ile belirlenmekte mi?</c:v>
                </c:pt>
                <c:pt idx="3">
                  <c:v>Stratejik Plan kapsamında performans sonuçlarına yönelik eylem planları var mı? </c:v>
                </c:pt>
                <c:pt idx="4">
                  <c:v>Süreçlerin sorumluları ve işleyişi herkes tarafından bilinmekte mi?</c:v>
                </c:pt>
                <c:pt idx="5">
                  <c:v>Kurum içi ve dışı iletişim mekanizmaları yeterli mi?</c:v>
                </c:pt>
                <c:pt idx="6">
                  <c:v>Sunulan sağlık hizmetleri yeterli mi?</c:v>
                </c:pt>
                <c:pt idx="7">
                  <c:v>Sunulan güvenlik hizmetleri yeterli mi?</c:v>
                </c:pt>
              </c:strCache>
              <c:extLst/>
            </c:strRef>
          </c:cat>
          <c:val>
            <c:numRef>
              <c:f>Grafik!$C$3:$C$30</c:f>
              <c:numCache>
                <c:formatCode>0.0</c:formatCode>
                <c:ptCount val="8"/>
                <c:pt idx="0">
                  <c:v>90.476190476190482</c:v>
                </c:pt>
                <c:pt idx="1">
                  <c:v>90.476190476190482</c:v>
                </c:pt>
                <c:pt idx="2">
                  <c:v>90.476190476190482</c:v>
                </c:pt>
                <c:pt idx="3">
                  <c:v>76.19047619047619</c:v>
                </c:pt>
                <c:pt idx="4">
                  <c:v>85.714285714285708</c:v>
                </c:pt>
                <c:pt idx="5">
                  <c:v>95.238095238095227</c:v>
                </c:pt>
                <c:pt idx="6">
                  <c:v>80.952380952380949</c:v>
                </c:pt>
                <c:pt idx="7">
                  <c:v>95.238095238095227</c:v>
                </c:pt>
              </c:numCache>
              <c:extLst/>
            </c:numRef>
          </c:val>
          <c:extLst>
            <c:ext xmlns:c16="http://schemas.microsoft.com/office/drawing/2014/chart" uri="{C3380CC4-5D6E-409C-BE32-E72D297353CC}">
              <c16:uniqueId val="{00000000-3B8F-4701-8601-CCE212620F8E}"/>
            </c:ext>
          </c:extLst>
        </c:ser>
        <c:ser>
          <c:idx val="1"/>
          <c:order val="1"/>
          <c:tx>
            <c:strRef>
              <c:f>Grafik!$D$2</c:f>
              <c:strCache>
                <c:ptCount val="1"/>
                <c:pt idx="0">
                  <c:v>Hayır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Grafik!$B$3:$B$30</c:f>
              <c:strCache>
                <c:ptCount val="8"/>
                <c:pt idx="0">
                  <c:v>Birimin süreçleri belirli bir sistematik içerisinde mi yürütülmektedir?</c:v>
                </c:pt>
                <c:pt idx="1">
                  <c:v>Birimdeki kurul ve komisyonlar etkin çalışmakta mı?</c:v>
                </c:pt>
                <c:pt idx="2">
                  <c:v>Stratejik Plan kapsamında birim hedefleri çalışanların katılımı ile belirlenmekte mi?</c:v>
                </c:pt>
                <c:pt idx="3">
                  <c:v>Stratejik Plan kapsamında performans sonuçlarına yönelik eylem planları var mı? </c:v>
                </c:pt>
                <c:pt idx="4">
                  <c:v>Süreçlerin sorumluları ve işleyişi herkes tarafından bilinmekte mi?</c:v>
                </c:pt>
                <c:pt idx="5">
                  <c:v>Kurum içi ve dışı iletişim mekanizmaları yeterli mi?</c:v>
                </c:pt>
                <c:pt idx="6">
                  <c:v>Sunulan sağlık hizmetleri yeterli mi?</c:v>
                </c:pt>
                <c:pt idx="7">
                  <c:v>Sunulan güvenlik hizmetleri yeterli mi?</c:v>
                </c:pt>
              </c:strCache>
              <c:extLst/>
            </c:strRef>
          </c:cat>
          <c:val>
            <c:numRef>
              <c:f>Grafik!$D$3:$D$30</c:f>
              <c:numCache>
                <c:formatCode>0.0</c:formatCode>
                <c:ptCount val="8"/>
                <c:pt idx="0">
                  <c:v>9.5238095238095237</c:v>
                </c:pt>
                <c:pt idx="1">
                  <c:v>9.5238095238095237</c:v>
                </c:pt>
                <c:pt idx="2">
                  <c:v>9.5238095238095237</c:v>
                </c:pt>
                <c:pt idx="3">
                  <c:v>23.809523809523807</c:v>
                </c:pt>
                <c:pt idx="4">
                  <c:v>14.285714285714285</c:v>
                </c:pt>
                <c:pt idx="5">
                  <c:v>4.7619047619047619</c:v>
                </c:pt>
                <c:pt idx="6">
                  <c:v>19.047619047619047</c:v>
                </c:pt>
                <c:pt idx="7">
                  <c:v>4.7619047619047619</c:v>
                </c:pt>
              </c:numCache>
              <c:extLst/>
            </c:numRef>
          </c:val>
          <c:extLst>
            <c:ext xmlns:c16="http://schemas.microsoft.com/office/drawing/2014/chart" uri="{C3380CC4-5D6E-409C-BE32-E72D297353CC}">
              <c16:uniqueId val="{00000001-3B8F-4701-8601-CCE212620F8E}"/>
            </c:ext>
          </c:extLst>
        </c:ser>
        <c:dLbls>
          <c:showLegendKey val="0"/>
          <c:showVal val="0"/>
          <c:showCatName val="0"/>
          <c:showSerName val="0"/>
          <c:showPercent val="0"/>
          <c:showBubbleSize val="0"/>
        </c:dLbls>
        <c:gapWidth val="150"/>
        <c:overlap val="100"/>
        <c:axId val="568349519"/>
        <c:axId val="568340783"/>
      </c:barChart>
      <c:catAx>
        <c:axId val="568349519"/>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568340783"/>
        <c:crosses val="autoZero"/>
        <c:auto val="1"/>
        <c:lblAlgn val="ctr"/>
        <c:lblOffset val="100"/>
        <c:noMultiLvlLbl val="0"/>
      </c:catAx>
      <c:valAx>
        <c:axId val="568340783"/>
        <c:scaling>
          <c:orientation val="minMax"/>
        </c:scaling>
        <c:delete val="0"/>
        <c:axPos val="t"/>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crossAx val="568349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4630F-AD7F-44A0-85B6-3E155F04ED85}" type="datetimeFigureOut">
              <a:rPr lang="tr-TR" smtClean="0"/>
              <a:t>22.05.2024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CDBD8-EC84-423A-A262-ECC1E922CBC6}" type="slidenum">
              <a:rPr lang="tr-TR" smtClean="0"/>
              <a:t>‹#›</a:t>
            </a:fld>
            <a:endParaRPr lang="tr-TR"/>
          </a:p>
        </p:txBody>
      </p:sp>
    </p:spTree>
    <p:extLst>
      <p:ext uri="{BB962C8B-B14F-4D97-AF65-F5344CB8AC3E}">
        <p14:creationId xmlns:p14="http://schemas.microsoft.com/office/powerpoint/2010/main" val="213835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880F-2CDF-D74B-A450-9BC1E4723979}"/>
              </a:ext>
            </a:extLst>
          </p:cNvPr>
          <p:cNvSpPr>
            <a:spLocks noGrp="1"/>
          </p:cNvSpPr>
          <p:nvPr>
            <p:ph type="ctrTitle"/>
          </p:nvPr>
        </p:nvSpPr>
        <p:spPr>
          <a:xfrm>
            <a:off x="1524000" y="2238476"/>
            <a:ext cx="9144000" cy="1655762"/>
          </a:xfrm>
        </p:spPr>
        <p:txBody>
          <a:bodyPr anchor="b"/>
          <a:lstStyle>
            <a:lvl1pPr algn="ctr">
              <a:defRPr sz="6000">
                <a:solidFill>
                  <a:schemeClr val="bg1"/>
                </a:solidFill>
              </a:defRPr>
            </a:lvl1pPr>
          </a:lstStyle>
          <a:p>
            <a:r>
              <a:rPr lang="tr-TR"/>
              <a:t>Asıl başlık stili için tıklatın</a:t>
            </a:r>
            <a:endParaRPr lang="en-TR" dirty="0"/>
          </a:p>
        </p:txBody>
      </p:sp>
      <p:sp>
        <p:nvSpPr>
          <p:cNvPr id="3" name="Subtitle 2">
            <a:extLst>
              <a:ext uri="{FF2B5EF4-FFF2-40B4-BE49-F238E27FC236}">
                <a16:creationId xmlns:a16="http://schemas.microsoft.com/office/drawing/2014/main" id="{95AEAD10-2AC0-3B4D-9A72-D7E6840F9BC1}"/>
              </a:ext>
            </a:extLst>
          </p:cNvPr>
          <p:cNvSpPr>
            <a:spLocks noGrp="1"/>
          </p:cNvSpPr>
          <p:nvPr>
            <p:ph type="subTitle" idx="1"/>
          </p:nvPr>
        </p:nvSpPr>
        <p:spPr>
          <a:xfrm>
            <a:off x="1524000" y="3986313"/>
            <a:ext cx="9144000" cy="1655762"/>
          </a:xfrm>
        </p:spPr>
        <p:txBody>
          <a:bodyPr/>
          <a:lstStyle>
            <a:lvl1pPr marL="0" indent="0" algn="ctr">
              <a:buNone/>
              <a:defRPr sz="24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tr-TR"/>
              <a:t>Asıl alt başlık stilini düzenlemek için tıklayın</a:t>
            </a:r>
            <a:endParaRPr lang="en-TR"/>
          </a:p>
        </p:txBody>
      </p:sp>
      <p:pic>
        <p:nvPicPr>
          <p:cNvPr id="7" name="Picture 6">
            <a:extLst>
              <a:ext uri="{FF2B5EF4-FFF2-40B4-BE49-F238E27FC236}">
                <a16:creationId xmlns:a16="http://schemas.microsoft.com/office/drawing/2014/main" id="{A8CE11F0-A589-8446-95C8-B3EAF878B143}"/>
              </a:ext>
            </a:extLst>
          </p:cNvPr>
          <p:cNvPicPr>
            <a:picLocks noChangeAspect="1"/>
          </p:cNvPicPr>
          <p:nvPr/>
        </p:nvPicPr>
        <p:blipFill>
          <a:blip r:embed="rId2"/>
          <a:stretch>
            <a:fillRect/>
          </a:stretch>
        </p:blipFill>
        <p:spPr>
          <a:xfrm>
            <a:off x="5346710" y="518147"/>
            <a:ext cx="1498591" cy="1579677"/>
          </a:xfrm>
          <a:prstGeom prst="rect">
            <a:avLst/>
          </a:prstGeom>
        </p:spPr>
      </p:pic>
    </p:spTree>
    <p:extLst>
      <p:ext uri="{BB962C8B-B14F-4D97-AF65-F5344CB8AC3E}">
        <p14:creationId xmlns:p14="http://schemas.microsoft.com/office/powerpoint/2010/main" val="78852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FFB9-148A-0E4E-9545-82CB0A85D93F}"/>
              </a:ext>
            </a:extLst>
          </p:cNvPr>
          <p:cNvSpPr>
            <a:spLocks noGrp="1"/>
          </p:cNvSpPr>
          <p:nvPr>
            <p:ph type="title"/>
          </p:nvPr>
        </p:nvSpPr>
        <p:spPr/>
        <p:txBody>
          <a:bodyPr/>
          <a:lstStyle/>
          <a:p>
            <a:r>
              <a:rPr lang="tr-TR"/>
              <a:t>Asıl başlık stili için tıklatın</a:t>
            </a:r>
            <a:endParaRPr lang="en-TR"/>
          </a:p>
        </p:txBody>
      </p:sp>
      <p:sp>
        <p:nvSpPr>
          <p:cNvPr id="3" name="Vertical Text Placeholder 2">
            <a:extLst>
              <a:ext uri="{FF2B5EF4-FFF2-40B4-BE49-F238E27FC236}">
                <a16:creationId xmlns:a16="http://schemas.microsoft.com/office/drawing/2014/main" id="{4D5D1A2A-EEEA-A24E-89DB-056DA08CF60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4" name="Date Placeholder 3">
            <a:extLst>
              <a:ext uri="{FF2B5EF4-FFF2-40B4-BE49-F238E27FC236}">
                <a16:creationId xmlns:a16="http://schemas.microsoft.com/office/drawing/2014/main" id="{D66B6525-5D7C-5A4B-867D-AF92E710749B}"/>
              </a:ext>
            </a:extLst>
          </p:cNvPr>
          <p:cNvSpPr>
            <a:spLocks noGrp="1"/>
          </p:cNvSpPr>
          <p:nvPr>
            <p:ph type="dt" sz="half" idx="10"/>
          </p:nvPr>
        </p:nvSpPr>
        <p:spPr/>
        <p:txBody>
          <a:bodyPr/>
          <a:lstStyle/>
          <a:p>
            <a:fld id="{71F79C1A-3EE6-C74A-AF88-39711D58E17C}" type="datetimeFigureOut">
              <a:rPr lang="en-TR" smtClean="0"/>
              <a:t>05/22/2024</a:t>
            </a:fld>
            <a:endParaRPr lang="en-TR"/>
          </a:p>
        </p:txBody>
      </p:sp>
      <p:sp>
        <p:nvSpPr>
          <p:cNvPr id="5" name="Footer Placeholder 4">
            <a:extLst>
              <a:ext uri="{FF2B5EF4-FFF2-40B4-BE49-F238E27FC236}">
                <a16:creationId xmlns:a16="http://schemas.microsoft.com/office/drawing/2014/main" id="{8CFEB333-A957-5942-9835-CDCE1D60C5C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19703FB-7DFF-AB4B-A645-5EFECCFED34D}"/>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404374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73BD0D-3D26-AE4D-A974-32659D6D6DD4}"/>
              </a:ext>
            </a:extLst>
          </p:cNvPr>
          <p:cNvSpPr>
            <a:spLocks noGrp="1"/>
          </p:cNvSpPr>
          <p:nvPr>
            <p:ph type="title" orient="vert"/>
          </p:nvPr>
        </p:nvSpPr>
        <p:spPr>
          <a:xfrm>
            <a:off x="8724902" y="365125"/>
            <a:ext cx="2628900" cy="5811838"/>
          </a:xfrm>
        </p:spPr>
        <p:txBody>
          <a:bodyPr vert="eaVert"/>
          <a:lstStyle/>
          <a:p>
            <a:r>
              <a:rPr lang="tr-TR"/>
              <a:t>Asıl başlık stili için tıklatın</a:t>
            </a:r>
            <a:endParaRPr lang="en-TR"/>
          </a:p>
        </p:txBody>
      </p:sp>
      <p:sp>
        <p:nvSpPr>
          <p:cNvPr id="3" name="Vertical Text Placeholder 2">
            <a:extLst>
              <a:ext uri="{FF2B5EF4-FFF2-40B4-BE49-F238E27FC236}">
                <a16:creationId xmlns:a16="http://schemas.microsoft.com/office/drawing/2014/main" id="{6455336D-4DFE-6D46-8B7B-28EBDC5F6FC7}"/>
              </a:ext>
            </a:extLst>
          </p:cNvPr>
          <p:cNvSpPr>
            <a:spLocks noGrp="1"/>
          </p:cNvSpPr>
          <p:nvPr>
            <p:ph type="body" orient="vert" idx="1"/>
          </p:nvPr>
        </p:nvSpPr>
        <p:spPr>
          <a:xfrm>
            <a:off x="838203"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4" name="Date Placeholder 3">
            <a:extLst>
              <a:ext uri="{FF2B5EF4-FFF2-40B4-BE49-F238E27FC236}">
                <a16:creationId xmlns:a16="http://schemas.microsoft.com/office/drawing/2014/main" id="{FA5213C6-214D-3340-B623-35DCD00C1935}"/>
              </a:ext>
            </a:extLst>
          </p:cNvPr>
          <p:cNvSpPr>
            <a:spLocks noGrp="1"/>
          </p:cNvSpPr>
          <p:nvPr>
            <p:ph type="dt" sz="half" idx="10"/>
          </p:nvPr>
        </p:nvSpPr>
        <p:spPr/>
        <p:txBody>
          <a:bodyPr/>
          <a:lstStyle/>
          <a:p>
            <a:fld id="{71F79C1A-3EE6-C74A-AF88-39711D58E17C}" type="datetimeFigureOut">
              <a:rPr lang="en-TR" smtClean="0"/>
              <a:t>05/22/2024</a:t>
            </a:fld>
            <a:endParaRPr lang="en-TR"/>
          </a:p>
        </p:txBody>
      </p:sp>
      <p:sp>
        <p:nvSpPr>
          <p:cNvPr id="5" name="Footer Placeholder 4">
            <a:extLst>
              <a:ext uri="{FF2B5EF4-FFF2-40B4-BE49-F238E27FC236}">
                <a16:creationId xmlns:a16="http://schemas.microsoft.com/office/drawing/2014/main" id="{DF2E3BDC-AAB8-8B46-851B-504D58950262}"/>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25E35FD-3EB0-E446-9E48-2BE6F0A686C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1740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A56B-61B1-694F-BF7E-01FE8BEAB258}"/>
              </a:ext>
            </a:extLst>
          </p:cNvPr>
          <p:cNvSpPr>
            <a:spLocks noGrp="1"/>
          </p:cNvSpPr>
          <p:nvPr>
            <p:ph type="title"/>
          </p:nvPr>
        </p:nvSpPr>
        <p:spPr/>
        <p:txBody>
          <a:bodyPr/>
          <a:lstStyle/>
          <a:p>
            <a:r>
              <a:rPr lang="tr-TR"/>
              <a:t>Asıl başlık stili için tıklatın</a:t>
            </a:r>
            <a:endParaRPr lang="en-TR"/>
          </a:p>
        </p:txBody>
      </p:sp>
      <p:sp>
        <p:nvSpPr>
          <p:cNvPr id="3" name="Content Placeholder 2">
            <a:extLst>
              <a:ext uri="{FF2B5EF4-FFF2-40B4-BE49-F238E27FC236}">
                <a16:creationId xmlns:a16="http://schemas.microsoft.com/office/drawing/2014/main" id="{7CD1FD65-E2B4-D943-8EEC-2AEE0E112BCC}"/>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4" name="Date Placeholder 3">
            <a:extLst>
              <a:ext uri="{FF2B5EF4-FFF2-40B4-BE49-F238E27FC236}">
                <a16:creationId xmlns:a16="http://schemas.microsoft.com/office/drawing/2014/main" id="{E3FD479E-32D6-A744-95B1-60E8D7F08FA6}"/>
              </a:ext>
            </a:extLst>
          </p:cNvPr>
          <p:cNvSpPr>
            <a:spLocks noGrp="1"/>
          </p:cNvSpPr>
          <p:nvPr>
            <p:ph type="dt" sz="half" idx="10"/>
          </p:nvPr>
        </p:nvSpPr>
        <p:spPr/>
        <p:txBody>
          <a:bodyPr/>
          <a:lstStyle/>
          <a:p>
            <a:fld id="{71F79C1A-3EE6-C74A-AF88-39711D58E17C}" type="datetimeFigureOut">
              <a:rPr lang="en-TR" smtClean="0"/>
              <a:t>05/22/2024</a:t>
            </a:fld>
            <a:endParaRPr lang="en-TR"/>
          </a:p>
        </p:txBody>
      </p:sp>
      <p:sp>
        <p:nvSpPr>
          <p:cNvPr id="5" name="Footer Placeholder 4">
            <a:extLst>
              <a:ext uri="{FF2B5EF4-FFF2-40B4-BE49-F238E27FC236}">
                <a16:creationId xmlns:a16="http://schemas.microsoft.com/office/drawing/2014/main" id="{932A62D1-984F-444A-ABF5-DABDE698273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D87BAB5-AD74-994F-8FCD-09D14C0F1862}"/>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183486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solidFill>
          <a:srgbClr val="003D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0FCD-A6E5-D741-B8BB-F2241BDD938E}"/>
              </a:ext>
            </a:extLst>
          </p:cNvPr>
          <p:cNvSpPr>
            <a:spLocks noGrp="1"/>
          </p:cNvSpPr>
          <p:nvPr>
            <p:ph type="title"/>
          </p:nvPr>
        </p:nvSpPr>
        <p:spPr>
          <a:xfrm>
            <a:off x="831851" y="1709746"/>
            <a:ext cx="10515600" cy="2852737"/>
          </a:xfrm>
        </p:spPr>
        <p:txBody>
          <a:bodyPr anchor="b"/>
          <a:lstStyle>
            <a:lvl1pPr>
              <a:defRPr sz="6000">
                <a:solidFill>
                  <a:schemeClr val="bg1"/>
                </a:solidFill>
              </a:defRPr>
            </a:lvl1pPr>
          </a:lstStyle>
          <a:p>
            <a:r>
              <a:rPr lang="tr-TR"/>
              <a:t>Asıl başlık stili için tıklatın</a:t>
            </a:r>
            <a:endParaRPr lang="en-TR" dirty="0"/>
          </a:p>
        </p:txBody>
      </p:sp>
      <p:sp>
        <p:nvSpPr>
          <p:cNvPr id="3" name="Text Placeholder 2">
            <a:extLst>
              <a:ext uri="{FF2B5EF4-FFF2-40B4-BE49-F238E27FC236}">
                <a16:creationId xmlns:a16="http://schemas.microsoft.com/office/drawing/2014/main" id="{9DBE38FA-021D-9348-9978-AA95D14EBDEF}"/>
              </a:ext>
            </a:extLst>
          </p:cNvPr>
          <p:cNvSpPr>
            <a:spLocks noGrp="1"/>
          </p:cNvSpPr>
          <p:nvPr>
            <p:ph type="body" idx="1"/>
          </p:nvPr>
        </p:nvSpPr>
        <p:spPr>
          <a:xfrm>
            <a:off x="831851" y="4589471"/>
            <a:ext cx="10515600" cy="1500187"/>
          </a:xfrm>
        </p:spPr>
        <p:txBody>
          <a:bodyPr/>
          <a:lstStyle>
            <a:lvl1pPr marL="0" indent="0">
              <a:buNone/>
              <a:defRPr sz="2400">
                <a:solidFill>
                  <a:schemeClr val="accent1">
                    <a:lumMod val="60000"/>
                    <a:lumOff val="40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tr-TR"/>
              <a:t>Asıl metin stillerini düzenle</a:t>
            </a:r>
          </a:p>
        </p:txBody>
      </p:sp>
      <p:pic>
        <p:nvPicPr>
          <p:cNvPr id="4" name="Picture 3">
            <a:extLst>
              <a:ext uri="{FF2B5EF4-FFF2-40B4-BE49-F238E27FC236}">
                <a16:creationId xmlns:a16="http://schemas.microsoft.com/office/drawing/2014/main" id="{DFC29D21-378F-5241-83D7-943ACBFC6293}"/>
              </a:ext>
            </a:extLst>
          </p:cNvPr>
          <p:cNvPicPr>
            <a:picLocks noChangeAspect="1"/>
          </p:cNvPicPr>
          <p:nvPr/>
        </p:nvPicPr>
        <p:blipFill>
          <a:blip r:embed="rId2"/>
          <a:stretch>
            <a:fillRect/>
          </a:stretch>
        </p:blipFill>
        <p:spPr>
          <a:xfrm>
            <a:off x="9649308" y="578025"/>
            <a:ext cx="1710841" cy="1805082"/>
          </a:xfrm>
          <a:prstGeom prst="rect">
            <a:avLst/>
          </a:prstGeom>
        </p:spPr>
      </p:pic>
    </p:spTree>
    <p:extLst>
      <p:ext uri="{BB962C8B-B14F-4D97-AF65-F5344CB8AC3E}">
        <p14:creationId xmlns:p14="http://schemas.microsoft.com/office/powerpoint/2010/main" val="51486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1361-584E-C646-8E07-14B14602996C}"/>
              </a:ext>
            </a:extLst>
          </p:cNvPr>
          <p:cNvSpPr>
            <a:spLocks noGrp="1"/>
          </p:cNvSpPr>
          <p:nvPr>
            <p:ph type="title"/>
          </p:nvPr>
        </p:nvSpPr>
        <p:spPr/>
        <p:txBody>
          <a:bodyPr/>
          <a:lstStyle/>
          <a:p>
            <a:r>
              <a:rPr lang="tr-TR"/>
              <a:t>Asıl başlık stili için tıklatın</a:t>
            </a:r>
            <a:endParaRPr lang="en-TR"/>
          </a:p>
        </p:txBody>
      </p:sp>
      <p:sp>
        <p:nvSpPr>
          <p:cNvPr id="3" name="Content Placeholder 2">
            <a:extLst>
              <a:ext uri="{FF2B5EF4-FFF2-40B4-BE49-F238E27FC236}">
                <a16:creationId xmlns:a16="http://schemas.microsoft.com/office/drawing/2014/main" id="{6B143E6F-DF5D-A945-BE9C-BB634DD1A767}"/>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4" name="Content Placeholder 3">
            <a:extLst>
              <a:ext uri="{FF2B5EF4-FFF2-40B4-BE49-F238E27FC236}">
                <a16:creationId xmlns:a16="http://schemas.microsoft.com/office/drawing/2014/main" id="{A6A0F15E-757C-D946-81DF-846E02E8A269}"/>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5" name="Date Placeholder 4">
            <a:extLst>
              <a:ext uri="{FF2B5EF4-FFF2-40B4-BE49-F238E27FC236}">
                <a16:creationId xmlns:a16="http://schemas.microsoft.com/office/drawing/2014/main" id="{25EE43D4-078A-D24C-A64E-10168F226C2D}"/>
              </a:ext>
            </a:extLst>
          </p:cNvPr>
          <p:cNvSpPr>
            <a:spLocks noGrp="1"/>
          </p:cNvSpPr>
          <p:nvPr>
            <p:ph type="dt" sz="half" idx="10"/>
          </p:nvPr>
        </p:nvSpPr>
        <p:spPr/>
        <p:txBody>
          <a:bodyPr/>
          <a:lstStyle/>
          <a:p>
            <a:fld id="{71F79C1A-3EE6-C74A-AF88-39711D58E17C}" type="datetimeFigureOut">
              <a:rPr lang="en-TR" smtClean="0"/>
              <a:t>05/22/2024</a:t>
            </a:fld>
            <a:endParaRPr lang="en-TR"/>
          </a:p>
        </p:txBody>
      </p:sp>
      <p:sp>
        <p:nvSpPr>
          <p:cNvPr id="6" name="Footer Placeholder 5">
            <a:extLst>
              <a:ext uri="{FF2B5EF4-FFF2-40B4-BE49-F238E27FC236}">
                <a16:creationId xmlns:a16="http://schemas.microsoft.com/office/drawing/2014/main" id="{2AE9B963-9AEA-D747-916A-B5DFFE34593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B8FF8889-7193-0643-80FA-5D7D3F3FFBB7}"/>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36573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8703-C9FB-E546-B73F-59C7E8356009}"/>
              </a:ext>
            </a:extLst>
          </p:cNvPr>
          <p:cNvSpPr>
            <a:spLocks noGrp="1"/>
          </p:cNvSpPr>
          <p:nvPr>
            <p:ph type="title"/>
          </p:nvPr>
        </p:nvSpPr>
        <p:spPr>
          <a:xfrm>
            <a:off x="839788" y="365129"/>
            <a:ext cx="10515600" cy="1325563"/>
          </a:xfrm>
        </p:spPr>
        <p:txBody>
          <a:bodyPr/>
          <a:lstStyle/>
          <a:p>
            <a:r>
              <a:rPr lang="tr-TR"/>
              <a:t>Asıl başlık stili için tıklatın</a:t>
            </a:r>
            <a:endParaRPr lang="en-TR"/>
          </a:p>
        </p:txBody>
      </p:sp>
      <p:sp>
        <p:nvSpPr>
          <p:cNvPr id="3" name="Text Placeholder 2">
            <a:extLst>
              <a:ext uri="{FF2B5EF4-FFF2-40B4-BE49-F238E27FC236}">
                <a16:creationId xmlns:a16="http://schemas.microsoft.com/office/drawing/2014/main" id="{74688329-E395-5742-9BF8-8046ADC98A29}"/>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4" name="Content Placeholder 3">
            <a:extLst>
              <a:ext uri="{FF2B5EF4-FFF2-40B4-BE49-F238E27FC236}">
                <a16:creationId xmlns:a16="http://schemas.microsoft.com/office/drawing/2014/main" id="{89E82A32-2C41-274D-8F6D-E34080644997}"/>
              </a:ext>
            </a:extLst>
          </p:cNvPr>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5" name="Text Placeholder 4">
            <a:extLst>
              <a:ext uri="{FF2B5EF4-FFF2-40B4-BE49-F238E27FC236}">
                <a16:creationId xmlns:a16="http://schemas.microsoft.com/office/drawing/2014/main" id="{BF0FC2A4-200C-5D4C-A934-9262E7C22DB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tr-TR"/>
              <a:t>Asıl metin stillerini düzenle</a:t>
            </a:r>
          </a:p>
        </p:txBody>
      </p:sp>
      <p:sp>
        <p:nvSpPr>
          <p:cNvPr id="6" name="Content Placeholder 5">
            <a:extLst>
              <a:ext uri="{FF2B5EF4-FFF2-40B4-BE49-F238E27FC236}">
                <a16:creationId xmlns:a16="http://schemas.microsoft.com/office/drawing/2014/main" id="{72CCF2FA-D6CC-A54B-BE08-B38A3FE78F2F}"/>
              </a:ext>
            </a:extLst>
          </p:cNvPr>
          <p:cNvSpPr>
            <a:spLocks noGrp="1"/>
          </p:cNvSpPr>
          <p:nvPr>
            <p:ph sz="quarter" idx="4"/>
          </p:nvPr>
        </p:nvSpPr>
        <p:spPr>
          <a:xfrm>
            <a:off x="6172203"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7" name="Date Placeholder 6">
            <a:extLst>
              <a:ext uri="{FF2B5EF4-FFF2-40B4-BE49-F238E27FC236}">
                <a16:creationId xmlns:a16="http://schemas.microsoft.com/office/drawing/2014/main" id="{92BC733C-0FB4-404D-A284-5EF031424418}"/>
              </a:ext>
            </a:extLst>
          </p:cNvPr>
          <p:cNvSpPr>
            <a:spLocks noGrp="1"/>
          </p:cNvSpPr>
          <p:nvPr>
            <p:ph type="dt" sz="half" idx="10"/>
          </p:nvPr>
        </p:nvSpPr>
        <p:spPr/>
        <p:txBody>
          <a:bodyPr/>
          <a:lstStyle/>
          <a:p>
            <a:fld id="{71F79C1A-3EE6-C74A-AF88-39711D58E17C}" type="datetimeFigureOut">
              <a:rPr lang="en-TR" smtClean="0"/>
              <a:t>05/22/2024</a:t>
            </a:fld>
            <a:endParaRPr lang="en-TR"/>
          </a:p>
        </p:txBody>
      </p:sp>
      <p:sp>
        <p:nvSpPr>
          <p:cNvPr id="8" name="Footer Placeholder 7">
            <a:extLst>
              <a:ext uri="{FF2B5EF4-FFF2-40B4-BE49-F238E27FC236}">
                <a16:creationId xmlns:a16="http://schemas.microsoft.com/office/drawing/2014/main" id="{4C2C6C7C-BE20-7547-85E5-A6AF362F2D3C}"/>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DBD0A1B5-953D-C341-8200-6DBAD875B854}"/>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2143745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EE8C25-9E17-AB40-81FC-D03393A2A9D8}"/>
              </a:ext>
            </a:extLst>
          </p:cNvPr>
          <p:cNvSpPr/>
          <p:nvPr/>
        </p:nvSpPr>
        <p:spPr>
          <a:xfrm>
            <a:off x="0" y="0"/>
            <a:ext cx="12192000" cy="1021644"/>
          </a:xfrm>
          <a:prstGeom prst="rect">
            <a:avLst/>
          </a:prstGeom>
          <a:solidFill>
            <a:srgbClr val="003D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2" name="Title 1">
            <a:extLst>
              <a:ext uri="{FF2B5EF4-FFF2-40B4-BE49-F238E27FC236}">
                <a16:creationId xmlns:a16="http://schemas.microsoft.com/office/drawing/2014/main" id="{E74B61B8-93F4-2547-8DD8-D2FAEE9F3CEF}"/>
              </a:ext>
            </a:extLst>
          </p:cNvPr>
          <p:cNvSpPr>
            <a:spLocks noGrp="1"/>
          </p:cNvSpPr>
          <p:nvPr>
            <p:ph type="title"/>
          </p:nvPr>
        </p:nvSpPr>
        <p:spPr>
          <a:xfrm>
            <a:off x="481209" y="178253"/>
            <a:ext cx="10084496" cy="665141"/>
          </a:xfrm>
        </p:spPr>
        <p:txBody>
          <a:bodyPr>
            <a:noAutofit/>
          </a:bodyPr>
          <a:lstStyle>
            <a:lvl1pPr>
              <a:defRPr sz="2400">
                <a:solidFill>
                  <a:schemeClr val="bg1"/>
                </a:solidFill>
              </a:defRPr>
            </a:lvl1pPr>
          </a:lstStyle>
          <a:p>
            <a:r>
              <a:rPr lang="tr-TR"/>
              <a:t>Asıl başlık stili için tıklatın</a:t>
            </a:r>
            <a:endParaRPr lang="en-TR" dirty="0"/>
          </a:p>
        </p:txBody>
      </p:sp>
      <p:sp>
        <p:nvSpPr>
          <p:cNvPr id="8" name="Rectangle 7">
            <a:extLst>
              <a:ext uri="{FF2B5EF4-FFF2-40B4-BE49-F238E27FC236}">
                <a16:creationId xmlns:a16="http://schemas.microsoft.com/office/drawing/2014/main" id="{7C3922D1-175A-464E-9951-FC77D50DCD1B}"/>
              </a:ext>
            </a:extLst>
          </p:cNvPr>
          <p:cNvSpPr/>
          <p:nvPr/>
        </p:nvSpPr>
        <p:spPr>
          <a:xfrm>
            <a:off x="0" y="6449902"/>
            <a:ext cx="12192000" cy="42022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sz="1800" dirty="0"/>
          </a:p>
        </p:txBody>
      </p:sp>
      <p:sp>
        <p:nvSpPr>
          <p:cNvPr id="9" name="TextBox 8">
            <a:extLst>
              <a:ext uri="{FF2B5EF4-FFF2-40B4-BE49-F238E27FC236}">
                <a16:creationId xmlns:a16="http://schemas.microsoft.com/office/drawing/2014/main" id="{A22994C0-4761-6B4E-AD6C-EB569A71F851}"/>
              </a:ext>
            </a:extLst>
          </p:cNvPr>
          <p:cNvSpPr txBox="1"/>
          <p:nvPr/>
        </p:nvSpPr>
        <p:spPr>
          <a:xfrm>
            <a:off x="481214" y="6559986"/>
            <a:ext cx="3010761" cy="200055"/>
          </a:xfrm>
          <a:prstGeom prst="rect">
            <a:avLst/>
          </a:prstGeom>
          <a:noFill/>
        </p:spPr>
        <p:txBody>
          <a:bodyPr wrap="none" rtlCol="0">
            <a:spAutoFit/>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TR" sz="700" dirty="0">
                <a:solidFill>
                  <a:schemeClr val="bg1"/>
                </a:solidFill>
              </a:rPr>
              <a:t>© Copyright 2021 Sakarya Uygulamalı Bilimler Üniversitesi. Her hakkı saklıdır.</a:t>
            </a:r>
          </a:p>
        </p:txBody>
      </p:sp>
      <p:pic>
        <p:nvPicPr>
          <p:cNvPr id="10" name="Picture 9">
            <a:extLst>
              <a:ext uri="{FF2B5EF4-FFF2-40B4-BE49-F238E27FC236}">
                <a16:creationId xmlns:a16="http://schemas.microsoft.com/office/drawing/2014/main" id="{E5C9FECA-B3C0-6D4F-852D-26E65F1AA88C}"/>
              </a:ext>
            </a:extLst>
          </p:cNvPr>
          <p:cNvPicPr>
            <a:picLocks noChangeAspect="1"/>
          </p:cNvPicPr>
          <p:nvPr/>
        </p:nvPicPr>
        <p:blipFill>
          <a:blip r:embed="rId2"/>
          <a:stretch>
            <a:fillRect/>
          </a:stretch>
        </p:blipFill>
        <p:spPr>
          <a:xfrm>
            <a:off x="11302330" y="174653"/>
            <a:ext cx="700415" cy="738312"/>
          </a:xfrm>
          <a:prstGeom prst="rect">
            <a:avLst/>
          </a:prstGeom>
        </p:spPr>
      </p:pic>
    </p:spTree>
    <p:extLst>
      <p:ext uri="{BB962C8B-B14F-4D97-AF65-F5344CB8AC3E}">
        <p14:creationId xmlns:p14="http://schemas.microsoft.com/office/powerpoint/2010/main" val="64464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DDCBAD-8ADA-8B49-B587-8E1D91990FCA}"/>
              </a:ext>
            </a:extLst>
          </p:cNvPr>
          <p:cNvSpPr>
            <a:spLocks noGrp="1"/>
          </p:cNvSpPr>
          <p:nvPr>
            <p:ph type="dt" sz="half" idx="10"/>
          </p:nvPr>
        </p:nvSpPr>
        <p:spPr/>
        <p:txBody>
          <a:bodyPr/>
          <a:lstStyle/>
          <a:p>
            <a:fld id="{71F79C1A-3EE6-C74A-AF88-39711D58E17C}" type="datetimeFigureOut">
              <a:rPr lang="en-TR" smtClean="0"/>
              <a:t>05/22/2024</a:t>
            </a:fld>
            <a:endParaRPr lang="en-TR"/>
          </a:p>
        </p:txBody>
      </p:sp>
      <p:sp>
        <p:nvSpPr>
          <p:cNvPr id="3" name="Footer Placeholder 2">
            <a:extLst>
              <a:ext uri="{FF2B5EF4-FFF2-40B4-BE49-F238E27FC236}">
                <a16:creationId xmlns:a16="http://schemas.microsoft.com/office/drawing/2014/main" id="{A8A3BDF2-98DA-7C4C-A4BD-FCAE7E57AC1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2C8748ED-5122-EB4C-B937-501602CCFF1C}"/>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60945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A61C-1B54-C546-8B1A-F4FA1F1A4A0F}"/>
              </a:ext>
            </a:extLst>
          </p:cNvPr>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TR"/>
          </a:p>
        </p:txBody>
      </p:sp>
      <p:sp>
        <p:nvSpPr>
          <p:cNvPr id="3" name="Content Placeholder 2">
            <a:extLst>
              <a:ext uri="{FF2B5EF4-FFF2-40B4-BE49-F238E27FC236}">
                <a16:creationId xmlns:a16="http://schemas.microsoft.com/office/drawing/2014/main" id="{3FE7E099-69BE-9E4E-B814-FD8D54F8B68E}"/>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4" name="Text Placeholder 3">
            <a:extLst>
              <a:ext uri="{FF2B5EF4-FFF2-40B4-BE49-F238E27FC236}">
                <a16:creationId xmlns:a16="http://schemas.microsoft.com/office/drawing/2014/main" id="{E5FD9893-A862-8A4A-A7A0-8AD229EBA84C}"/>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Date Placeholder 4">
            <a:extLst>
              <a:ext uri="{FF2B5EF4-FFF2-40B4-BE49-F238E27FC236}">
                <a16:creationId xmlns:a16="http://schemas.microsoft.com/office/drawing/2014/main" id="{0BAC3DFC-18C5-E64F-B8EB-7DB216AB6B90}"/>
              </a:ext>
            </a:extLst>
          </p:cNvPr>
          <p:cNvSpPr>
            <a:spLocks noGrp="1"/>
          </p:cNvSpPr>
          <p:nvPr>
            <p:ph type="dt" sz="half" idx="10"/>
          </p:nvPr>
        </p:nvSpPr>
        <p:spPr/>
        <p:txBody>
          <a:bodyPr/>
          <a:lstStyle/>
          <a:p>
            <a:fld id="{71F79C1A-3EE6-C74A-AF88-39711D58E17C}" type="datetimeFigureOut">
              <a:rPr lang="en-TR" smtClean="0"/>
              <a:t>05/22/2024</a:t>
            </a:fld>
            <a:endParaRPr lang="en-TR"/>
          </a:p>
        </p:txBody>
      </p:sp>
      <p:sp>
        <p:nvSpPr>
          <p:cNvPr id="6" name="Footer Placeholder 5">
            <a:extLst>
              <a:ext uri="{FF2B5EF4-FFF2-40B4-BE49-F238E27FC236}">
                <a16:creationId xmlns:a16="http://schemas.microsoft.com/office/drawing/2014/main" id="{13BFD8E1-29BE-D447-8353-94FD9F75A474}"/>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9D3F924-AB64-E542-BB34-F0E29C2ECA61}"/>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77963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3966-4B47-484D-A8C6-20A644681388}"/>
              </a:ext>
            </a:extLst>
          </p:cNvPr>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TR"/>
          </a:p>
        </p:txBody>
      </p:sp>
      <p:sp>
        <p:nvSpPr>
          <p:cNvPr id="3" name="Picture Placeholder 2">
            <a:extLst>
              <a:ext uri="{FF2B5EF4-FFF2-40B4-BE49-F238E27FC236}">
                <a16:creationId xmlns:a16="http://schemas.microsoft.com/office/drawing/2014/main" id="{3E648F69-E6C1-A44D-ABB5-20ADD13983AE}"/>
              </a:ext>
            </a:extLst>
          </p:cNvPr>
          <p:cNvSpPr>
            <a:spLocks noGrp="1"/>
          </p:cNvSpPr>
          <p:nvPr>
            <p:ph type="pic" idx="1"/>
          </p:nvPr>
        </p:nvSpPr>
        <p:spPr>
          <a:xfrm>
            <a:off x="5183188" y="987433"/>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tr-TR"/>
              <a:t>Resim eklemek için simgeyi tıklatın</a:t>
            </a:r>
            <a:endParaRPr lang="en-TR"/>
          </a:p>
        </p:txBody>
      </p:sp>
      <p:sp>
        <p:nvSpPr>
          <p:cNvPr id="4" name="Text Placeholder 3">
            <a:extLst>
              <a:ext uri="{FF2B5EF4-FFF2-40B4-BE49-F238E27FC236}">
                <a16:creationId xmlns:a16="http://schemas.microsoft.com/office/drawing/2014/main" id="{2B91FC6F-B2A5-9C4D-92BF-81125020701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tr-TR"/>
              <a:t>Asıl metin stillerini düzenle</a:t>
            </a:r>
          </a:p>
        </p:txBody>
      </p:sp>
      <p:sp>
        <p:nvSpPr>
          <p:cNvPr id="5" name="Date Placeholder 4">
            <a:extLst>
              <a:ext uri="{FF2B5EF4-FFF2-40B4-BE49-F238E27FC236}">
                <a16:creationId xmlns:a16="http://schemas.microsoft.com/office/drawing/2014/main" id="{D35A557B-F4CD-2345-80F7-D190D8ECD212}"/>
              </a:ext>
            </a:extLst>
          </p:cNvPr>
          <p:cNvSpPr>
            <a:spLocks noGrp="1"/>
          </p:cNvSpPr>
          <p:nvPr>
            <p:ph type="dt" sz="half" idx="10"/>
          </p:nvPr>
        </p:nvSpPr>
        <p:spPr/>
        <p:txBody>
          <a:bodyPr/>
          <a:lstStyle/>
          <a:p>
            <a:fld id="{71F79C1A-3EE6-C74A-AF88-39711D58E17C}" type="datetimeFigureOut">
              <a:rPr lang="en-TR" smtClean="0"/>
              <a:t>05/22/2024</a:t>
            </a:fld>
            <a:endParaRPr lang="en-TR"/>
          </a:p>
        </p:txBody>
      </p:sp>
      <p:sp>
        <p:nvSpPr>
          <p:cNvPr id="6" name="Footer Placeholder 5">
            <a:extLst>
              <a:ext uri="{FF2B5EF4-FFF2-40B4-BE49-F238E27FC236}">
                <a16:creationId xmlns:a16="http://schemas.microsoft.com/office/drawing/2014/main" id="{4F051E43-E0E9-684D-BA72-53D139E47E02}"/>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549B1444-1082-0D42-8AEE-4F81293B6646}"/>
              </a:ext>
            </a:extLst>
          </p:cNvPr>
          <p:cNvSpPr>
            <a:spLocks noGrp="1"/>
          </p:cNvSpPr>
          <p:nvPr>
            <p:ph type="sldNum" sz="quarter" idx="12"/>
          </p:nvPr>
        </p:nvSpPr>
        <p:spPr/>
        <p:txBody>
          <a:bodyPr/>
          <a:lstStyle/>
          <a:p>
            <a:fld id="{B8986383-FAC0-FF4F-A57B-9C503EDBB8A3}" type="slidenum">
              <a:rPr lang="en-TR" smtClean="0"/>
              <a:t>‹#›</a:t>
            </a:fld>
            <a:endParaRPr lang="en-TR"/>
          </a:p>
        </p:txBody>
      </p:sp>
    </p:spTree>
    <p:extLst>
      <p:ext uri="{BB962C8B-B14F-4D97-AF65-F5344CB8AC3E}">
        <p14:creationId xmlns:p14="http://schemas.microsoft.com/office/powerpoint/2010/main" val="527439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8C0C-A6F6-964F-A207-7D8E502EEB8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a:t>Asıl başlık stili için tıklatın</a:t>
            </a:r>
            <a:endParaRPr lang="en-TR"/>
          </a:p>
        </p:txBody>
      </p:sp>
      <p:sp>
        <p:nvSpPr>
          <p:cNvPr id="3" name="Text Placeholder 2">
            <a:extLst>
              <a:ext uri="{FF2B5EF4-FFF2-40B4-BE49-F238E27FC236}">
                <a16:creationId xmlns:a16="http://schemas.microsoft.com/office/drawing/2014/main" id="{BF7F79FE-FA48-8843-B658-F7EDC2F8B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TR"/>
          </a:p>
        </p:txBody>
      </p:sp>
      <p:sp>
        <p:nvSpPr>
          <p:cNvPr id="4" name="Date Placeholder 3">
            <a:extLst>
              <a:ext uri="{FF2B5EF4-FFF2-40B4-BE49-F238E27FC236}">
                <a16:creationId xmlns:a16="http://schemas.microsoft.com/office/drawing/2014/main" id="{1A372EFC-5D52-2E42-9ED8-FFF15AF43C30}"/>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79C1A-3EE6-C74A-AF88-39711D58E17C}" type="datetimeFigureOut">
              <a:rPr lang="en-TR" smtClean="0"/>
              <a:t>05/22/2024</a:t>
            </a:fld>
            <a:endParaRPr lang="en-TR"/>
          </a:p>
        </p:txBody>
      </p:sp>
      <p:sp>
        <p:nvSpPr>
          <p:cNvPr id="5" name="Footer Placeholder 4">
            <a:extLst>
              <a:ext uri="{FF2B5EF4-FFF2-40B4-BE49-F238E27FC236}">
                <a16:creationId xmlns:a16="http://schemas.microsoft.com/office/drawing/2014/main" id="{46E852D5-A3A7-4849-9A6E-A25B61832B1F}"/>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AFC3D556-2554-7D48-A55C-C2C22B31F258}"/>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86383-FAC0-FF4F-A57B-9C503EDBB8A3}" type="slidenum">
              <a:rPr lang="en-TR" smtClean="0"/>
              <a:t>‹#›</a:t>
            </a:fld>
            <a:endParaRPr lang="en-TR"/>
          </a:p>
        </p:txBody>
      </p:sp>
    </p:spTree>
    <p:extLst>
      <p:ext uri="{BB962C8B-B14F-4D97-AF65-F5344CB8AC3E}">
        <p14:creationId xmlns:p14="http://schemas.microsoft.com/office/powerpoint/2010/main" val="2555893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69EE5E-7E1D-DB4F-9F00-624040CEED3E}"/>
              </a:ext>
            </a:extLst>
          </p:cNvPr>
          <p:cNvSpPr>
            <a:spLocks noGrp="1"/>
          </p:cNvSpPr>
          <p:nvPr>
            <p:ph type="ctrTitle"/>
          </p:nvPr>
        </p:nvSpPr>
        <p:spPr>
          <a:xfrm>
            <a:off x="1432560" y="1254033"/>
            <a:ext cx="9501052" cy="3174275"/>
          </a:xfrm>
        </p:spPr>
        <p:txBody>
          <a:bodyPr>
            <a:normAutofit/>
          </a:bodyPr>
          <a:lstStyle/>
          <a:p>
            <a:r>
              <a:rPr lang="tr-TR" sz="4400" b="1" i="1" dirty="0">
                <a:cs typeface="Times New Roman" panose="02020603050405020304" pitchFamily="18" charset="0"/>
              </a:rPr>
              <a:t>2023 Yılı </a:t>
            </a:r>
            <a:br>
              <a:rPr lang="tr-TR" sz="4400" b="1" i="1" dirty="0">
                <a:cs typeface="Times New Roman" panose="02020603050405020304" pitchFamily="18" charset="0"/>
              </a:rPr>
            </a:br>
            <a:r>
              <a:rPr lang="tr-TR" sz="4400" b="1" i="1" dirty="0">
                <a:cs typeface="Times New Roman" panose="02020603050405020304" pitchFamily="18" charset="0"/>
              </a:rPr>
              <a:t>Performans Değerlendirmesi</a:t>
            </a:r>
            <a:endParaRPr lang="en-TR" sz="4400" b="1" i="1" dirty="0">
              <a:cs typeface="Times New Roman" panose="02020603050405020304" pitchFamily="18" charset="0"/>
            </a:endParaRPr>
          </a:p>
        </p:txBody>
      </p:sp>
      <p:sp>
        <p:nvSpPr>
          <p:cNvPr id="8" name="Subtitle 7">
            <a:extLst>
              <a:ext uri="{FF2B5EF4-FFF2-40B4-BE49-F238E27FC236}">
                <a16:creationId xmlns:a16="http://schemas.microsoft.com/office/drawing/2014/main" id="{F9B8502D-C3CA-B14C-A18A-BF3DCBCFC1FC}"/>
              </a:ext>
            </a:extLst>
          </p:cNvPr>
          <p:cNvSpPr>
            <a:spLocks noGrp="1"/>
          </p:cNvSpPr>
          <p:nvPr>
            <p:ph type="subTitle" idx="1"/>
          </p:nvPr>
        </p:nvSpPr>
        <p:spPr>
          <a:xfrm>
            <a:off x="1611086" y="4428308"/>
            <a:ext cx="9144000" cy="1240970"/>
          </a:xfrm>
        </p:spPr>
        <p:txBody>
          <a:bodyPr>
            <a:normAutofit fontScale="55000" lnSpcReduction="20000"/>
          </a:bodyPr>
          <a:lstStyle/>
          <a:p>
            <a:endParaRPr lang="tr-TR" sz="4200" dirty="0"/>
          </a:p>
          <a:p>
            <a:endParaRPr lang="tr-TR" sz="4200" dirty="0"/>
          </a:p>
          <a:p>
            <a:r>
              <a:rPr lang="tr-TR" sz="5800" b="1" dirty="0">
                <a:latin typeface="+mj-lt"/>
                <a:cs typeface="Times New Roman" panose="02020603050405020304" pitchFamily="18" charset="0"/>
              </a:rPr>
              <a:t>İdari ve Mali İşler Daire Başkanlığı</a:t>
            </a:r>
            <a:endParaRPr lang="tr-TR" sz="1400" dirty="0"/>
          </a:p>
        </p:txBody>
      </p:sp>
    </p:spTree>
    <p:extLst>
      <p:ext uri="{BB962C8B-B14F-4D97-AF65-F5344CB8AC3E}">
        <p14:creationId xmlns:p14="http://schemas.microsoft.com/office/powerpoint/2010/main" val="4060543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889523-A8DB-492C-851B-F30A96468CE9}"/>
              </a:ext>
            </a:extLst>
          </p:cNvPr>
          <p:cNvSpPr>
            <a:spLocks noGrp="1"/>
          </p:cNvSpPr>
          <p:nvPr>
            <p:ph type="title"/>
          </p:nvPr>
        </p:nvSpPr>
        <p:spPr/>
        <p:txBody>
          <a:bodyPr/>
          <a:lstStyle/>
          <a:p>
            <a:r>
              <a:rPr lang="tr-TR" dirty="0"/>
              <a:t>Anket Sonuçları</a:t>
            </a:r>
          </a:p>
        </p:txBody>
      </p:sp>
      <p:graphicFrame>
        <p:nvGraphicFramePr>
          <p:cNvPr id="4" name="Tablo 3">
            <a:extLst>
              <a:ext uri="{FF2B5EF4-FFF2-40B4-BE49-F238E27FC236}">
                <a16:creationId xmlns:a16="http://schemas.microsoft.com/office/drawing/2014/main" id="{BF3D6294-878A-4680-A06A-344564BD832E}"/>
              </a:ext>
            </a:extLst>
          </p:cNvPr>
          <p:cNvGraphicFramePr>
            <a:graphicFrameLocks noGrp="1"/>
          </p:cNvGraphicFramePr>
          <p:nvPr>
            <p:extLst>
              <p:ext uri="{D42A27DB-BD31-4B8C-83A1-F6EECF244321}">
                <p14:modId xmlns:p14="http://schemas.microsoft.com/office/powerpoint/2010/main" val="1623891668"/>
              </p:ext>
            </p:extLst>
          </p:nvPr>
        </p:nvGraphicFramePr>
        <p:xfrm>
          <a:off x="947257" y="1129339"/>
          <a:ext cx="10637157" cy="4011457"/>
        </p:xfrm>
        <a:graphic>
          <a:graphicData uri="http://schemas.openxmlformats.org/drawingml/2006/table">
            <a:tbl>
              <a:tblPr>
                <a:noFill/>
              </a:tblPr>
              <a:tblGrid>
                <a:gridCol w="7826857">
                  <a:extLst>
                    <a:ext uri="{9D8B030D-6E8A-4147-A177-3AD203B41FA5}">
                      <a16:colId xmlns:a16="http://schemas.microsoft.com/office/drawing/2014/main" val="1957443502"/>
                    </a:ext>
                  </a:extLst>
                </a:gridCol>
                <a:gridCol w="2810300">
                  <a:extLst>
                    <a:ext uri="{9D8B030D-6E8A-4147-A177-3AD203B41FA5}">
                      <a16:colId xmlns:a16="http://schemas.microsoft.com/office/drawing/2014/main" val="1470143107"/>
                    </a:ext>
                  </a:extLst>
                </a:gridCol>
              </a:tblGrid>
              <a:tr h="752600">
                <a:tc gridSpan="2">
                  <a:txBody>
                    <a:bodyPr/>
                    <a:lstStyle/>
                    <a:p>
                      <a:pPr marL="0" marR="0" lvl="0" indent="0" algn="l" rtl="0">
                        <a:lnSpc>
                          <a:spcPct val="107000"/>
                        </a:lnSpc>
                        <a:spcBef>
                          <a:spcPts val="0"/>
                        </a:spcBef>
                        <a:spcAft>
                          <a:spcPts val="0"/>
                        </a:spcAft>
                        <a:buNone/>
                      </a:pPr>
                      <a:r>
                        <a:rPr lang="tr-TR" sz="1800" u="none" strike="noStrike" cap="none" dirty="0">
                          <a:solidFill>
                            <a:srgbClr val="0070C0"/>
                          </a:solidFill>
                          <a:latin typeface="Calibri"/>
                          <a:ea typeface="Calibri"/>
                          <a:cs typeface="Calibri"/>
                          <a:sym typeface="Calibri"/>
                        </a:rPr>
                        <a:t>Genel Sekreterlik Hizmetleri Anketi Memnuniyeti En Yüksek Olan 3 Madde:</a:t>
                      </a:r>
                      <a:endParaRPr sz="1800" u="none" strike="noStrike" cap="none" dirty="0">
                        <a:latin typeface="Calibri"/>
                        <a:ea typeface="Calibri"/>
                        <a:cs typeface="Calibri"/>
                        <a:sym typeface="Calibri"/>
                      </a:endParaRPr>
                    </a:p>
                    <a:p>
                      <a:pPr marL="0" marR="0" lvl="0" indent="0" algn="l" rtl="0">
                        <a:lnSpc>
                          <a:spcPct val="107000"/>
                        </a:lnSpc>
                        <a:spcBef>
                          <a:spcPts val="800"/>
                        </a:spcBef>
                        <a:spcAft>
                          <a:spcPts val="0"/>
                        </a:spcAft>
                        <a:buNone/>
                      </a:pPr>
                      <a:r>
                        <a:rPr lang="tr-TR" sz="1400" u="none" strike="noStrike" cap="none" dirty="0">
                          <a:latin typeface="Calibri"/>
                          <a:ea typeface="Calibri"/>
                          <a:cs typeface="Calibri"/>
                          <a:sym typeface="Calibri"/>
                        </a:rPr>
                        <a:t> </a:t>
                      </a:r>
                      <a:endParaRPr dirty="0"/>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a16="http://schemas.microsoft.com/office/drawing/2014/main" val="4160985090"/>
                  </a:ext>
                </a:extLst>
              </a:tr>
              <a:tr h="531300">
                <a:tc>
                  <a:txBody>
                    <a:bodyPr/>
                    <a:lstStyle/>
                    <a:p>
                      <a:pPr marL="0" marR="0" lvl="0" indent="0" algn="l" rtl="0">
                        <a:lnSpc>
                          <a:spcPct val="107000"/>
                        </a:lnSpc>
                        <a:spcBef>
                          <a:spcPts val="0"/>
                        </a:spcBef>
                        <a:spcAft>
                          <a:spcPts val="0"/>
                        </a:spcAft>
                        <a:buNone/>
                      </a:pPr>
                      <a:r>
                        <a:rPr lang="tr-TR" sz="1400" u="none" strike="noStrike" cap="none" dirty="0">
                          <a:solidFill>
                            <a:srgbClr val="000000"/>
                          </a:solidFill>
                          <a:latin typeface="Calibri"/>
                          <a:ea typeface="Calibri"/>
                          <a:cs typeface="Calibri"/>
                          <a:sym typeface="Calibri"/>
                        </a:rPr>
                        <a:t>Daire başkanlığı personelinin tutum ve davranışlarından</a:t>
                      </a:r>
                      <a:endParaRPr sz="1400" u="none" strike="noStrike" cap="none" dirty="0">
                        <a:latin typeface="Calibri"/>
                        <a:ea typeface="Calibri"/>
                        <a:cs typeface="Calibri"/>
                        <a:sym typeface="Calibri"/>
                      </a:endParaRPr>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400" u="none" strike="noStrike" cap="none">
                          <a:latin typeface="Calibri"/>
                          <a:ea typeface="Calibri"/>
                          <a:cs typeface="Calibri"/>
                          <a:sym typeface="Calibri"/>
                        </a:rPr>
                        <a:t>%84,02</a:t>
                      </a:r>
                      <a:endParaRPr/>
                    </a:p>
                    <a:p>
                      <a:pPr marL="0" marR="0" lvl="0" indent="0" algn="l" rtl="0">
                        <a:lnSpc>
                          <a:spcPct val="107000"/>
                        </a:lnSpc>
                        <a:spcBef>
                          <a:spcPts val="800"/>
                        </a:spcBef>
                        <a:spcAft>
                          <a:spcPts val="0"/>
                        </a:spcAft>
                        <a:buNone/>
                      </a:pPr>
                      <a:r>
                        <a:rPr lang="tr-TR" sz="1400" u="none" strike="noStrike" cap="none">
                          <a:latin typeface="Calibri"/>
                          <a:ea typeface="Calibri"/>
                          <a:cs typeface="Calibri"/>
                          <a:sym typeface="Calibri"/>
                        </a:rPr>
                        <a:t> </a:t>
                      </a:r>
                      <a:endParaRPr/>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21095536"/>
                  </a:ext>
                </a:extLst>
              </a:tr>
              <a:tr h="454050">
                <a:tc>
                  <a:txBody>
                    <a:bodyPr/>
                    <a:lstStyle/>
                    <a:p>
                      <a:pPr marL="0" marR="0" lvl="0" indent="0" algn="l" rtl="0">
                        <a:lnSpc>
                          <a:spcPct val="107000"/>
                        </a:lnSpc>
                        <a:spcBef>
                          <a:spcPts val="0"/>
                        </a:spcBef>
                        <a:spcAft>
                          <a:spcPts val="0"/>
                        </a:spcAft>
                        <a:buClr>
                          <a:schemeClr val="dk1"/>
                        </a:buClr>
                        <a:buSzPts val="1400"/>
                        <a:buFont typeface="Calibri"/>
                        <a:buNone/>
                      </a:pPr>
                      <a:r>
                        <a:rPr lang="tr-TR" sz="1400" u="none" strike="noStrike" cap="none" dirty="0">
                          <a:latin typeface="Calibri"/>
                          <a:ea typeface="Calibri"/>
                          <a:cs typeface="Calibri"/>
                          <a:sym typeface="Calibri"/>
                        </a:rPr>
                        <a:t>İşlerin yapılma sürecinde belirlenen iş akışlarına uyulmasından </a:t>
                      </a:r>
                      <a:endParaRPr dirty="0"/>
                    </a:p>
                    <a:p>
                      <a:pPr marL="0" marR="0" lvl="0" indent="0" algn="l" rtl="0">
                        <a:lnSpc>
                          <a:spcPct val="107000"/>
                        </a:lnSpc>
                        <a:spcBef>
                          <a:spcPts val="800"/>
                        </a:spcBef>
                        <a:spcAft>
                          <a:spcPts val="0"/>
                        </a:spcAft>
                        <a:buNone/>
                      </a:pPr>
                      <a:endParaRPr sz="1400" u="none" strike="noStrike" cap="none" dirty="0">
                        <a:latin typeface="Calibri"/>
                        <a:ea typeface="Calibri"/>
                        <a:cs typeface="Calibri"/>
                        <a:sym typeface="Calibri"/>
                      </a:endParaRPr>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400" u="none" strike="noStrike" cap="none">
                          <a:latin typeface="Calibri"/>
                          <a:ea typeface="Calibri"/>
                          <a:cs typeface="Calibri"/>
                          <a:sym typeface="Calibri"/>
                        </a:rPr>
                        <a:t>%83,16</a:t>
                      </a:r>
                      <a:endParaRPr/>
                    </a:p>
                    <a:p>
                      <a:pPr marL="0" marR="0" lvl="0" indent="0" algn="l" rtl="0">
                        <a:lnSpc>
                          <a:spcPct val="107000"/>
                        </a:lnSpc>
                        <a:spcBef>
                          <a:spcPts val="800"/>
                        </a:spcBef>
                        <a:spcAft>
                          <a:spcPts val="0"/>
                        </a:spcAft>
                        <a:buNone/>
                      </a:pPr>
                      <a:r>
                        <a:rPr lang="tr-TR" sz="1400" u="none" strike="noStrike" cap="none">
                          <a:latin typeface="Calibri"/>
                          <a:ea typeface="Calibri"/>
                          <a:cs typeface="Calibri"/>
                          <a:sym typeface="Calibri"/>
                        </a:rPr>
                        <a:t> </a:t>
                      </a:r>
                      <a:endParaRPr/>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648538092"/>
                  </a:ext>
                </a:extLst>
              </a:tr>
              <a:tr h="429225">
                <a:tc>
                  <a:txBody>
                    <a:bodyPr/>
                    <a:lstStyle/>
                    <a:p>
                      <a:pPr marL="0" marR="0" lvl="0" indent="0" algn="l" rtl="0">
                        <a:lnSpc>
                          <a:spcPct val="107000"/>
                        </a:lnSpc>
                        <a:spcBef>
                          <a:spcPts val="0"/>
                        </a:spcBef>
                        <a:spcAft>
                          <a:spcPts val="0"/>
                        </a:spcAft>
                        <a:buNone/>
                      </a:pPr>
                      <a:r>
                        <a:rPr lang="tr-TR" sz="1400" u="none" strike="noStrike" cap="none" dirty="0">
                          <a:latin typeface="Calibri"/>
                          <a:ea typeface="Calibri"/>
                          <a:cs typeface="Calibri"/>
                          <a:sym typeface="Calibri"/>
                        </a:rPr>
                        <a:t>Web sayfalarındaki bilgilendirme ve duyuruların yeterliliğinden</a:t>
                      </a:r>
                      <a:endParaRPr dirty="0"/>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400" u="none" strike="noStrike" cap="none">
                          <a:latin typeface="Calibri"/>
                          <a:ea typeface="Calibri"/>
                          <a:cs typeface="Calibri"/>
                          <a:sym typeface="Calibri"/>
                        </a:rPr>
                        <a:t>%82,22</a:t>
                      </a:r>
                      <a:endParaRPr/>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809819006"/>
                  </a:ext>
                </a:extLst>
              </a:tr>
              <a:tr h="752600">
                <a:tc gridSpan="2">
                  <a:txBody>
                    <a:bodyPr/>
                    <a:lstStyle/>
                    <a:p>
                      <a:pPr marL="0" marR="0" lvl="0" indent="0" algn="l" rtl="0">
                        <a:lnSpc>
                          <a:spcPct val="107000"/>
                        </a:lnSpc>
                        <a:spcBef>
                          <a:spcPts val="0"/>
                        </a:spcBef>
                        <a:spcAft>
                          <a:spcPts val="0"/>
                        </a:spcAft>
                        <a:buNone/>
                      </a:pPr>
                      <a:r>
                        <a:rPr lang="tr-TR" sz="1800" u="none" strike="noStrike" cap="none" dirty="0">
                          <a:solidFill>
                            <a:srgbClr val="0070C0"/>
                          </a:solidFill>
                          <a:latin typeface="Calibri"/>
                          <a:ea typeface="Calibri"/>
                          <a:cs typeface="Calibri"/>
                          <a:sym typeface="Calibri"/>
                        </a:rPr>
                        <a:t>Genel Sekreterlik Hizmetleri Anketi Memnuniyeti En Düşük Olan 2 Madde:</a:t>
                      </a:r>
                      <a:endParaRPr sz="1800" u="none" strike="noStrike" cap="none" dirty="0">
                        <a:latin typeface="Calibri"/>
                        <a:ea typeface="Calibri"/>
                        <a:cs typeface="Calibri"/>
                        <a:sym typeface="Calibri"/>
                      </a:endParaRPr>
                    </a:p>
                    <a:p>
                      <a:pPr marL="0" marR="0" lvl="0" indent="0" algn="l" rtl="0">
                        <a:lnSpc>
                          <a:spcPct val="107000"/>
                        </a:lnSpc>
                        <a:spcBef>
                          <a:spcPts val="800"/>
                        </a:spcBef>
                        <a:spcAft>
                          <a:spcPts val="0"/>
                        </a:spcAft>
                        <a:buNone/>
                      </a:pPr>
                      <a:r>
                        <a:rPr lang="tr-TR" sz="1400" u="none" strike="noStrike" cap="none" dirty="0">
                          <a:latin typeface="Calibri"/>
                          <a:ea typeface="Calibri"/>
                          <a:cs typeface="Calibri"/>
                          <a:sym typeface="Calibri"/>
                        </a:rPr>
                        <a:t> </a:t>
                      </a:r>
                      <a:endParaRPr dirty="0"/>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a16="http://schemas.microsoft.com/office/drawing/2014/main" val="537883255"/>
                  </a:ext>
                </a:extLst>
              </a:tr>
              <a:tr h="376350">
                <a:tc>
                  <a:txBody>
                    <a:bodyPr/>
                    <a:lstStyle/>
                    <a:p>
                      <a:pPr marL="0" marR="0" lvl="0" indent="0" algn="l" rtl="0">
                        <a:lnSpc>
                          <a:spcPct val="107000"/>
                        </a:lnSpc>
                        <a:spcBef>
                          <a:spcPts val="0"/>
                        </a:spcBef>
                        <a:spcAft>
                          <a:spcPts val="0"/>
                        </a:spcAft>
                        <a:buClr>
                          <a:schemeClr val="dk1"/>
                        </a:buClr>
                        <a:buSzPts val="1400"/>
                        <a:buFont typeface="Calibri"/>
                        <a:buNone/>
                      </a:pPr>
                      <a:r>
                        <a:rPr lang="tr-TR" sz="1400" u="none" strike="noStrike" cap="none" dirty="0">
                          <a:latin typeface="Calibri"/>
                          <a:ea typeface="Calibri"/>
                          <a:cs typeface="Calibri"/>
                          <a:sym typeface="Calibri"/>
                        </a:rPr>
                        <a:t>Sunulan hizmetlerle ilgili bilgilerin duyurulmasının yeterliliğinden </a:t>
                      </a:r>
                      <a:endParaRPr dirty="0"/>
                    </a:p>
                    <a:p>
                      <a:pPr marL="0" marR="0" lvl="0" indent="0" algn="l" rtl="0">
                        <a:lnSpc>
                          <a:spcPct val="107000"/>
                        </a:lnSpc>
                        <a:spcBef>
                          <a:spcPts val="800"/>
                        </a:spcBef>
                        <a:spcAft>
                          <a:spcPts val="0"/>
                        </a:spcAft>
                        <a:buNone/>
                      </a:pPr>
                      <a:endParaRPr sz="1400" u="none" strike="noStrike" cap="none" dirty="0">
                        <a:latin typeface="Calibri"/>
                        <a:ea typeface="Calibri"/>
                        <a:cs typeface="Calibri"/>
                        <a:sym typeface="Calibri"/>
                      </a:endParaRPr>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u="none" strike="noStrike" cap="none" dirty="0">
                          <a:latin typeface="Calibri"/>
                          <a:ea typeface="Calibri"/>
                          <a:cs typeface="Calibri"/>
                          <a:sym typeface="Calibri"/>
                        </a:rPr>
                        <a:t>%81,66</a:t>
                      </a:r>
                      <a:endParaRPr sz="1800" dirty="0"/>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492237397"/>
                  </a:ext>
                </a:extLst>
              </a:tr>
              <a:tr h="432825">
                <a:tc>
                  <a:txBody>
                    <a:body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Çevre ve iç mekan temizliğinden</a:t>
                      </a:r>
                      <a:endParaRPr dirty="0"/>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a:latin typeface="Calibri"/>
                          <a:ea typeface="Calibri"/>
                          <a:cs typeface="Calibri"/>
                          <a:sym typeface="Calibri"/>
                        </a:rPr>
                        <a:t>%79,44</a:t>
                      </a:r>
                      <a:endParaRPr sz="1800" dirty="0"/>
                    </a:p>
                  </a:txBody>
                  <a:tcPr marL="47275" marR="472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3172199659"/>
                  </a:ext>
                </a:extLst>
              </a:tr>
            </a:tbl>
          </a:graphicData>
        </a:graphic>
      </p:graphicFrame>
    </p:spTree>
    <p:extLst>
      <p:ext uri="{BB962C8B-B14F-4D97-AF65-F5344CB8AC3E}">
        <p14:creationId xmlns:p14="http://schemas.microsoft.com/office/powerpoint/2010/main" val="48198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83DE84-B32B-4DEB-B3D5-DD504AE82295}"/>
              </a:ext>
            </a:extLst>
          </p:cNvPr>
          <p:cNvSpPr>
            <a:spLocks noGrp="1"/>
          </p:cNvSpPr>
          <p:nvPr>
            <p:ph type="title"/>
          </p:nvPr>
        </p:nvSpPr>
        <p:spPr/>
        <p:txBody>
          <a:bodyPr/>
          <a:lstStyle/>
          <a:p>
            <a:r>
              <a:rPr lang="tr-TR" dirty="0"/>
              <a:t>Anket Sonuçları</a:t>
            </a:r>
          </a:p>
        </p:txBody>
      </p:sp>
      <p:graphicFrame>
        <p:nvGraphicFramePr>
          <p:cNvPr id="3" name="Tablo 2">
            <a:extLst>
              <a:ext uri="{FF2B5EF4-FFF2-40B4-BE49-F238E27FC236}">
                <a16:creationId xmlns:a16="http://schemas.microsoft.com/office/drawing/2014/main" id="{4D1B4C09-40AB-4E4F-9791-E47838318353}"/>
              </a:ext>
            </a:extLst>
          </p:cNvPr>
          <p:cNvGraphicFramePr>
            <a:graphicFrameLocks noGrp="1"/>
          </p:cNvGraphicFramePr>
          <p:nvPr>
            <p:extLst>
              <p:ext uri="{D42A27DB-BD31-4B8C-83A1-F6EECF244321}">
                <p14:modId xmlns:p14="http://schemas.microsoft.com/office/powerpoint/2010/main" val="30968118"/>
              </p:ext>
            </p:extLst>
          </p:nvPr>
        </p:nvGraphicFramePr>
        <p:xfrm>
          <a:off x="813732" y="1053838"/>
          <a:ext cx="10738368" cy="5200566"/>
        </p:xfrm>
        <a:graphic>
          <a:graphicData uri="http://schemas.openxmlformats.org/drawingml/2006/table">
            <a:tbl>
              <a:tblPr>
                <a:noFill/>
              </a:tblPr>
              <a:tblGrid>
                <a:gridCol w="7733943">
                  <a:extLst>
                    <a:ext uri="{9D8B030D-6E8A-4147-A177-3AD203B41FA5}">
                      <a16:colId xmlns:a16="http://schemas.microsoft.com/office/drawing/2014/main" val="950044406"/>
                    </a:ext>
                  </a:extLst>
                </a:gridCol>
                <a:gridCol w="3004425">
                  <a:extLst>
                    <a:ext uri="{9D8B030D-6E8A-4147-A177-3AD203B41FA5}">
                      <a16:colId xmlns:a16="http://schemas.microsoft.com/office/drawing/2014/main" val="2827096330"/>
                    </a:ext>
                  </a:extLst>
                </a:gridCol>
              </a:tblGrid>
              <a:tr h="677075">
                <a:tc gridSpan="2">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800" dirty="0">
                          <a:solidFill>
                            <a:srgbClr val="0070C0"/>
                          </a:solidFill>
                          <a:latin typeface="Calibri"/>
                          <a:ea typeface="Calibri"/>
                          <a:cs typeface="Calibri"/>
                          <a:sym typeface="Calibri"/>
                        </a:rPr>
                        <a:t>Liderlik Davranışı Anketi Memnuniyeti En Yüksek Olan 3 Madde:</a:t>
                      </a:r>
                      <a:endParaRPr sz="1800" dirty="0">
                        <a:latin typeface="Calibri"/>
                        <a:ea typeface="Calibri"/>
                        <a:cs typeface="Calibri"/>
                        <a:sym typeface="Calibri"/>
                      </a:endParaRPr>
                    </a:p>
                    <a:p>
                      <a:pPr marL="0" marR="0" lvl="0" indent="0" algn="l" rtl="0">
                        <a:lnSpc>
                          <a:spcPct val="107000"/>
                        </a:lnSpc>
                        <a:spcBef>
                          <a:spcPts val="800"/>
                        </a:spcBef>
                        <a:spcAft>
                          <a:spcPts val="0"/>
                        </a:spcAft>
                        <a:buNone/>
                      </a:pPr>
                      <a:r>
                        <a:rPr lang="tr-TR" sz="1400" dirty="0">
                          <a:latin typeface="Calibri"/>
                          <a:ea typeface="Calibri"/>
                          <a:cs typeface="Calibri"/>
                          <a:sym typeface="Calibri"/>
                        </a:rPr>
                        <a:t> </a:t>
                      </a:r>
                      <a:endParaRPr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hMerge="1">
                  <a:txBody>
                    <a:bodyPr/>
                    <a:lstStyle/>
                    <a:p>
                      <a:endParaRPr lang="tr-TR"/>
                    </a:p>
                  </a:txBody>
                  <a:tcPr/>
                </a:tc>
                <a:extLst>
                  <a:ext uri="{0D108BD9-81ED-4DB2-BD59-A6C34878D82A}">
                    <a16:rowId xmlns:a16="http://schemas.microsoft.com/office/drawing/2014/main" val="716611388"/>
                  </a:ext>
                </a:extLst>
              </a:tr>
              <a:tr h="571875">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solidFill>
                            <a:srgbClr val="002060"/>
                          </a:solidFill>
                          <a:latin typeface="Calibri"/>
                          <a:ea typeface="Calibri"/>
                          <a:cs typeface="Calibri"/>
                          <a:sym typeface="Calibri"/>
                        </a:rPr>
                        <a:t>Yenilikçilik konusunda ekibini yönlendirir.</a:t>
                      </a:r>
                      <a:endParaRPr sz="1400" dirty="0">
                        <a:latin typeface="Calibri"/>
                        <a:ea typeface="Calibri"/>
                        <a:cs typeface="Calibri"/>
                        <a:sym typeface="Calibri"/>
                      </a:endParaRPr>
                    </a:p>
                    <a:p>
                      <a:pPr marL="0" marR="0" lvl="0" indent="0" algn="l" rtl="0">
                        <a:lnSpc>
                          <a:spcPct val="107000"/>
                        </a:lnSpc>
                        <a:spcBef>
                          <a:spcPts val="800"/>
                        </a:spcBef>
                        <a:spcAft>
                          <a:spcPts val="0"/>
                        </a:spcAft>
                        <a:buNone/>
                      </a:pPr>
                      <a:r>
                        <a:rPr lang="tr-TR" sz="1400" dirty="0">
                          <a:solidFill>
                            <a:srgbClr val="002060"/>
                          </a:solidFill>
                          <a:latin typeface="Calibri"/>
                          <a:ea typeface="Calibri"/>
                          <a:cs typeface="Calibri"/>
                          <a:sym typeface="Calibri"/>
                        </a:rPr>
                        <a:t> </a:t>
                      </a:r>
                      <a:endParaRPr sz="1400" dirty="0">
                        <a:latin typeface="Calibri"/>
                        <a:ea typeface="Calibri"/>
                        <a:cs typeface="Calibri"/>
                        <a:sym typeface="Calibri"/>
                      </a:endParaRPr>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%92,50</a:t>
                      </a:r>
                      <a:endParaRPr sz="1400" dirty="0">
                        <a:latin typeface="Calibri"/>
                        <a:ea typeface="Calibri"/>
                        <a:cs typeface="Calibri"/>
                        <a:sym typeface="Calibri"/>
                      </a:endParaRPr>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480688319"/>
                  </a:ext>
                </a:extLst>
              </a:tr>
              <a:tr h="465850">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Süreç yönetimi çalışmalarına katılır ve süreci sahiplenir.</a:t>
                      </a:r>
                      <a:endParaRPr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%92,50</a:t>
                      </a:r>
                      <a:endParaRPr sz="1400" dirty="0">
                        <a:latin typeface="Calibri"/>
                        <a:ea typeface="Calibri"/>
                        <a:cs typeface="Calibri"/>
                        <a:sym typeface="Calibri"/>
                      </a:endParaRPr>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682127240"/>
                  </a:ext>
                </a:extLst>
              </a:tr>
              <a:tr h="465850">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Üniversitenin başka kurum ve kuruluşlarla gerçekleştirilen iş birliklerine öncülük eder.</a:t>
                      </a:r>
                      <a:endParaRPr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%92,50</a:t>
                      </a: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734207354"/>
                  </a:ext>
                </a:extLst>
              </a:tr>
              <a:tr h="608850">
                <a:tc gridSpan="2">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800" dirty="0">
                          <a:solidFill>
                            <a:srgbClr val="0070C0"/>
                          </a:solidFill>
                          <a:latin typeface="Calibri"/>
                          <a:ea typeface="Calibri"/>
                          <a:cs typeface="Calibri"/>
                          <a:sym typeface="Calibri"/>
                        </a:rPr>
                        <a:t>Liderlik Davranışı Anketi Memnuniyeti En Düşük Olan 5 Madde</a:t>
                      </a:r>
                      <a:r>
                        <a:rPr lang="tr-TR" sz="1400" dirty="0">
                          <a:solidFill>
                            <a:srgbClr val="0070C0"/>
                          </a:solidFill>
                          <a:latin typeface="Calibri"/>
                          <a:ea typeface="Calibri"/>
                          <a:cs typeface="Calibri"/>
                          <a:sym typeface="Calibri"/>
                        </a:rPr>
                        <a:t>:</a:t>
                      </a:r>
                      <a:endParaRPr sz="1400" dirty="0">
                        <a:latin typeface="Calibri"/>
                        <a:ea typeface="Calibri"/>
                        <a:cs typeface="Calibri"/>
                        <a:sym typeface="Calibri"/>
                      </a:endParaRPr>
                    </a:p>
                    <a:p>
                      <a:pPr marL="0" marR="0" lvl="0" indent="0" algn="l" rtl="0">
                        <a:lnSpc>
                          <a:spcPct val="107000"/>
                        </a:lnSpc>
                        <a:spcBef>
                          <a:spcPts val="800"/>
                        </a:spcBef>
                        <a:spcAft>
                          <a:spcPts val="0"/>
                        </a:spcAft>
                        <a:buNone/>
                      </a:pPr>
                      <a:r>
                        <a:rPr lang="tr-TR" sz="1400" dirty="0">
                          <a:latin typeface="Calibri"/>
                          <a:ea typeface="Calibri"/>
                          <a:cs typeface="Calibri"/>
                          <a:sym typeface="Calibri"/>
                        </a:rPr>
                        <a:t> </a:t>
                      </a:r>
                      <a:endParaRPr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hMerge="1">
                  <a:txBody>
                    <a:bodyPr/>
                    <a:lstStyle/>
                    <a:p>
                      <a:endParaRPr lang="tr-TR"/>
                    </a:p>
                  </a:txBody>
                  <a:tcPr/>
                </a:tc>
                <a:extLst>
                  <a:ext uri="{0D108BD9-81ED-4DB2-BD59-A6C34878D82A}">
                    <a16:rowId xmlns:a16="http://schemas.microsoft.com/office/drawing/2014/main" val="3782430014"/>
                  </a:ext>
                </a:extLst>
              </a:tr>
              <a:tr h="465850">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Clr>
                          <a:schemeClr val="dk1"/>
                        </a:buClr>
                        <a:buSzPts val="1400"/>
                        <a:buFont typeface="Calibri"/>
                        <a:buNone/>
                      </a:pPr>
                      <a:r>
                        <a:rPr lang="tr-TR" sz="1400" dirty="0">
                          <a:latin typeface="Calibri"/>
                          <a:ea typeface="Calibri"/>
                          <a:cs typeface="Calibri"/>
                          <a:sym typeface="Calibri"/>
                        </a:rPr>
                        <a:t>Kalite yönetimi çalışmalarını sahiplenerek üniversite içerisinde yayılmasına öncülük eder.</a:t>
                      </a:r>
                      <a:endParaRPr sz="1400" dirty="0"/>
                    </a:p>
                    <a:p>
                      <a:pPr marL="0" marR="0" lvl="0" indent="0" algn="l" rtl="0">
                        <a:lnSpc>
                          <a:spcPct val="107000"/>
                        </a:lnSpc>
                        <a:spcBef>
                          <a:spcPts val="800"/>
                        </a:spcBef>
                        <a:spcAft>
                          <a:spcPts val="0"/>
                        </a:spcAft>
                        <a:buNone/>
                      </a:pPr>
                      <a:endParaRPr sz="1400" dirty="0">
                        <a:latin typeface="Calibri"/>
                        <a:ea typeface="Calibri"/>
                        <a:cs typeface="Calibri"/>
                        <a:sym typeface="Calibri"/>
                      </a:endParaRPr>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0000"/>
                        </a:lnSpc>
                        <a:spcBef>
                          <a:spcPts val="0"/>
                        </a:spcBef>
                        <a:spcAft>
                          <a:spcPts val="0"/>
                        </a:spcAft>
                        <a:buClr>
                          <a:schemeClr val="dk1"/>
                        </a:buClr>
                        <a:buSzPts val="1400"/>
                        <a:buFont typeface="Calibri"/>
                        <a:buNone/>
                      </a:pPr>
                      <a:r>
                        <a:rPr lang="tr-TR" sz="1400" dirty="0">
                          <a:latin typeface="Calibri"/>
                          <a:ea typeface="Calibri"/>
                          <a:cs typeface="Calibri"/>
                          <a:sym typeface="Calibri"/>
                        </a:rPr>
                        <a:t>%91,25</a:t>
                      </a:r>
                      <a:endParaRPr sz="1400" dirty="0"/>
                    </a:p>
                    <a:p>
                      <a:pPr marL="0" marR="0" lvl="0" indent="0" algn="l" rtl="0">
                        <a:spcBef>
                          <a:spcPts val="0"/>
                        </a:spcBef>
                        <a:spcAft>
                          <a:spcPts val="0"/>
                        </a:spcAft>
                        <a:buNone/>
                      </a:pP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042319514"/>
                  </a:ext>
                </a:extLst>
              </a:tr>
              <a:tr h="465850">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Clr>
                          <a:schemeClr val="dk1"/>
                        </a:buClr>
                        <a:buSzPts val="1400"/>
                        <a:buFont typeface="Calibri"/>
                        <a:buNone/>
                      </a:pPr>
                      <a:r>
                        <a:rPr lang="tr-TR" sz="1400" dirty="0">
                          <a:latin typeface="Calibri"/>
                          <a:ea typeface="Calibri"/>
                          <a:cs typeface="Calibri"/>
                          <a:sym typeface="Calibri"/>
                        </a:rPr>
                        <a:t>Kurumsal kültür ve kurumsal değerler doğrultusunda hareket eder.</a:t>
                      </a:r>
                      <a:endParaRPr sz="1400" dirty="0"/>
                    </a:p>
                    <a:p>
                      <a:pPr marL="0" marR="0" lvl="0" indent="0" algn="l" rtl="0">
                        <a:lnSpc>
                          <a:spcPct val="107000"/>
                        </a:lnSpc>
                        <a:spcBef>
                          <a:spcPts val="800"/>
                        </a:spcBef>
                        <a:spcAft>
                          <a:spcPts val="0"/>
                        </a:spcAft>
                        <a:buNone/>
                      </a:pPr>
                      <a:endParaRPr sz="1400" dirty="0">
                        <a:latin typeface="Calibri"/>
                        <a:ea typeface="Calibri"/>
                        <a:cs typeface="Calibri"/>
                        <a:sym typeface="Calibri"/>
                      </a:endParaRPr>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tr-TR" sz="1400" dirty="0">
                          <a:latin typeface="Calibri"/>
                          <a:ea typeface="Calibri"/>
                          <a:cs typeface="Calibri"/>
                          <a:sym typeface="Calibri"/>
                        </a:rPr>
                        <a:t>%88,75</a:t>
                      </a: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00060301"/>
                  </a:ext>
                </a:extLst>
              </a:tr>
              <a:tr h="465850">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Üniversitenin vizyon ve misyonunun belirlenmesine liderlik eder.</a:t>
                      </a: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tr-TR" sz="1400" dirty="0">
                          <a:latin typeface="Calibri"/>
                          <a:ea typeface="Calibri"/>
                          <a:cs typeface="Calibri"/>
                          <a:sym typeface="Calibri"/>
                        </a:rPr>
                        <a:t>%88,75</a:t>
                      </a: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968895657"/>
                  </a:ext>
                </a:extLst>
              </a:tr>
              <a:tr h="465850">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Üniversitenin yönetim sistemi ve performansı ile ilgili iyileştirmeleri belirleyip takibini yapar.</a:t>
                      </a: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tr-TR" sz="1400" dirty="0">
                          <a:latin typeface="Calibri"/>
                          <a:ea typeface="Calibri"/>
                          <a:cs typeface="Calibri"/>
                          <a:sym typeface="Calibri"/>
                        </a:rPr>
                        <a:t>%88,75</a:t>
                      </a: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062093700"/>
                  </a:ext>
                </a:extLst>
              </a:tr>
              <a:tr h="380192">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Üniversitenin stratejilerinin ve politikalarının uygulanmasına öncülük eder.</a:t>
                      </a: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914354" rtl="0" eaLnBrk="1" latinLnBrk="0" hangingPunct="1">
                        <a:defRPr sz="1800" kern="1200">
                          <a:solidFill>
                            <a:schemeClr val="tx1"/>
                          </a:solidFill>
                          <a:latin typeface="Arial"/>
                        </a:defRPr>
                      </a:lvl1pPr>
                      <a:lvl2pPr marL="457178" algn="l" defTabSz="914354" rtl="0" eaLnBrk="1" latinLnBrk="0" hangingPunct="1">
                        <a:defRPr sz="1800" kern="1200">
                          <a:solidFill>
                            <a:schemeClr val="tx1"/>
                          </a:solidFill>
                          <a:latin typeface="Arial"/>
                        </a:defRPr>
                      </a:lvl2pPr>
                      <a:lvl3pPr marL="914354" algn="l" defTabSz="914354" rtl="0" eaLnBrk="1" latinLnBrk="0" hangingPunct="1">
                        <a:defRPr sz="1800" kern="1200">
                          <a:solidFill>
                            <a:schemeClr val="tx1"/>
                          </a:solidFill>
                          <a:latin typeface="Arial"/>
                        </a:defRPr>
                      </a:lvl3pPr>
                      <a:lvl4pPr marL="1371532" algn="l" defTabSz="914354" rtl="0" eaLnBrk="1" latinLnBrk="0" hangingPunct="1">
                        <a:defRPr sz="1800" kern="1200">
                          <a:solidFill>
                            <a:schemeClr val="tx1"/>
                          </a:solidFill>
                          <a:latin typeface="Arial"/>
                        </a:defRPr>
                      </a:lvl4pPr>
                      <a:lvl5pPr marL="1828709" algn="l" defTabSz="914354" rtl="0" eaLnBrk="1" latinLnBrk="0" hangingPunct="1">
                        <a:defRPr sz="1800" kern="1200">
                          <a:solidFill>
                            <a:schemeClr val="tx1"/>
                          </a:solidFill>
                          <a:latin typeface="Arial"/>
                        </a:defRPr>
                      </a:lvl5pPr>
                      <a:lvl6pPr marL="2285886" algn="l" defTabSz="914354" rtl="0" eaLnBrk="1" latinLnBrk="0" hangingPunct="1">
                        <a:defRPr sz="1800" kern="1200">
                          <a:solidFill>
                            <a:schemeClr val="tx1"/>
                          </a:solidFill>
                          <a:latin typeface="Arial"/>
                        </a:defRPr>
                      </a:lvl6pPr>
                      <a:lvl7pPr marL="2743062" algn="l" defTabSz="914354" rtl="0" eaLnBrk="1" latinLnBrk="0" hangingPunct="1">
                        <a:defRPr sz="1800" kern="1200">
                          <a:solidFill>
                            <a:schemeClr val="tx1"/>
                          </a:solidFill>
                          <a:latin typeface="Arial"/>
                        </a:defRPr>
                      </a:lvl7pPr>
                      <a:lvl8pPr marL="3200240" algn="l" defTabSz="914354" rtl="0" eaLnBrk="1" latinLnBrk="0" hangingPunct="1">
                        <a:defRPr sz="1800" kern="1200">
                          <a:solidFill>
                            <a:schemeClr val="tx1"/>
                          </a:solidFill>
                          <a:latin typeface="Arial"/>
                        </a:defRPr>
                      </a:lvl8pPr>
                      <a:lvl9pPr marL="3657418" algn="l" defTabSz="914354" rtl="0" eaLnBrk="1" latinLnBrk="0" hangingPunct="1">
                        <a:defRPr sz="1800" kern="1200">
                          <a:solidFill>
                            <a:schemeClr val="tx1"/>
                          </a:solidFill>
                          <a:latin typeface="Arial"/>
                        </a:defRPr>
                      </a:lvl9pPr>
                    </a:lstStyle>
                    <a:p>
                      <a:pPr marL="0" marR="0" lvl="0" indent="0" algn="l" rtl="0">
                        <a:spcBef>
                          <a:spcPts val="0"/>
                        </a:spcBef>
                        <a:spcAft>
                          <a:spcPts val="0"/>
                        </a:spcAft>
                        <a:buNone/>
                      </a:pPr>
                      <a:r>
                        <a:rPr lang="tr-TR" sz="1400" dirty="0">
                          <a:latin typeface="Calibri"/>
                          <a:ea typeface="Calibri"/>
                          <a:cs typeface="Calibri"/>
                          <a:sym typeface="Calibri"/>
                        </a:rPr>
                        <a:t>%87,50</a:t>
                      </a:r>
                      <a:endParaRPr sz="1400" dirty="0"/>
                    </a:p>
                  </a:txBody>
                  <a:tcPr marL="46525" marR="4652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744854458"/>
                  </a:ext>
                </a:extLst>
              </a:tr>
            </a:tbl>
          </a:graphicData>
        </a:graphic>
      </p:graphicFrame>
    </p:spTree>
    <p:extLst>
      <p:ext uri="{BB962C8B-B14F-4D97-AF65-F5344CB8AC3E}">
        <p14:creationId xmlns:p14="http://schemas.microsoft.com/office/powerpoint/2010/main" val="254722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Öz Değerlendirme</a:t>
            </a:r>
            <a:endParaRPr lang="en-TR" b="1" dirty="0"/>
          </a:p>
        </p:txBody>
      </p:sp>
    </p:spTree>
    <p:extLst>
      <p:ext uri="{BB962C8B-B14F-4D97-AF65-F5344CB8AC3E}">
        <p14:creationId xmlns:p14="http://schemas.microsoft.com/office/powerpoint/2010/main" val="162556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 Değerlendirme Sonuçları</a:t>
            </a:r>
          </a:p>
        </p:txBody>
      </p:sp>
      <p:graphicFrame>
        <p:nvGraphicFramePr>
          <p:cNvPr id="3" name="Grafik 2">
            <a:extLst>
              <a:ext uri="{FF2B5EF4-FFF2-40B4-BE49-F238E27FC236}">
                <a16:creationId xmlns:a16="http://schemas.microsoft.com/office/drawing/2014/main" id="{B019B67C-B264-425C-9130-C575C855A140}"/>
              </a:ext>
            </a:extLst>
          </p:cNvPr>
          <p:cNvGraphicFramePr>
            <a:graphicFrameLocks/>
          </p:cNvGraphicFramePr>
          <p:nvPr>
            <p:extLst>
              <p:ext uri="{D42A27DB-BD31-4B8C-83A1-F6EECF244321}">
                <p14:modId xmlns:p14="http://schemas.microsoft.com/office/powerpoint/2010/main" val="1891697376"/>
              </p:ext>
            </p:extLst>
          </p:nvPr>
        </p:nvGraphicFramePr>
        <p:xfrm>
          <a:off x="360218" y="118586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k 3">
            <a:extLst>
              <a:ext uri="{FF2B5EF4-FFF2-40B4-BE49-F238E27FC236}">
                <a16:creationId xmlns:a16="http://schemas.microsoft.com/office/drawing/2014/main" id="{289055F6-A808-49C6-A26A-46C47047736A}"/>
              </a:ext>
            </a:extLst>
          </p:cNvPr>
          <p:cNvGraphicFramePr>
            <a:graphicFrameLocks/>
          </p:cNvGraphicFramePr>
          <p:nvPr>
            <p:extLst>
              <p:ext uri="{D42A27DB-BD31-4B8C-83A1-F6EECF244321}">
                <p14:modId xmlns:p14="http://schemas.microsoft.com/office/powerpoint/2010/main" val="1112685777"/>
              </p:ext>
            </p:extLst>
          </p:nvPr>
        </p:nvGraphicFramePr>
        <p:xfrm>
          <a:off x="5985942" y="1185862"/>
          <a:ext cx="5191125" cy="4486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227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Öz Değerlendirme Sonuçları</a:t>
            </a:r>
          </a:p>
        </p:txBody>
      </p:sp>
      <p:graphicFrame>
        <p:nvGraphicFramePr>
          <p:cNvPr id="6" name="Grafik 5">
            <a:extLst>
              <a:ext uri="{FF2B5EF4-FFF2-40B4-BE49-F238E27FC236}">
                <a16:creationId xmlns:a16="http://schemas.microsoft.com/office/drawing/2014/main" id="{C7782755-7301-4120-A0DE-BEEDE6F645CE}"/>
              </a:ext>
            </a:extLst>
          </p:cNvPr>
          <p:cNvGraphicFramePr>
            <a:graphicFrameLocks/>
          </p:cNvGraphicFramePr>
          <p:nvPr>
            <p:extLst>
              <p:ext uri="{D42A27DB-BD31-4B8C-83A1-F6EECF244321}">
                <p14:modId xmlns:p14="http://schemas.microsoft.com/office/powerpoint/2010/main" val="3186491402"/>
              </p:ext>
            </p:extLst>
          </p:nvPr>
        </p:nvGraphicFramePr>
        <p:xfrm>
          <a:off x="0" y="1243012"/>
          <a:ext cx="8030095" cy="47338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a:extLst>
              <a:ext uri="{FF2B5EF4-FFF2-40B4-BE49-F238E27FC236}">
                <a16:creationId xmlns:a16="http://schemas.microsoft.com/office/drawing/2014/main" id="{41358E45-6902-4893-B8D1-133BDAD1379E}"/>
              </a:ext>
            </a:extLst>
          </p:cNvPr>
          <p:cNvGraphicFramePr>
            <a:graphicFrameLocks/>
          </p:cNvGraphicFramePr>
          <p:nvPr>
            <p:extLst>
              <p:ext uri="{D42A27DB-BD31-4B8C-83A1-F6EECF244321}">
                <p14:modId xmlns:p14="http://schemas.microsoft.com/office/powerpoint/2010/main" val="3576304360"/>
              </p:ext>
            </p:extLst>
          </p:nvPr>
        </p:nvGraphicFramePr>
        <p:xfrm>
          <a:off x="8154785" y="1243012"/>
          <a:ext cx="3721504" cy="4733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8018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Öz Değerlendirme Sonuçları</a:t>
            </a:r>
          </a:p>
        </p:txBody>
      </p:sp>
      <p:graphicFrame>
        <p:nvGraphicFramePr>
          <p:cNvPr id="2" name="Tablo 1">
            <a:extLst>
              <a:ext uri="{FF2B5EF4-FFF2-40B4-BE49-F238E27FC236}">
                <a16:creationId xmlns:a16="http://schemas.microsoft.com/office/drawing/2014/main" id="{DD9BF073-D76D-4501-8965-0F4E364D98E6}"/>
              </a:ext>
            </a:extLst>
          </p:cNvPr>
          <p:cNvGraphicFramePr>
            <a:graphicFrameLocks noGrp="1"/>
          </p:cNvGraphicFramePr>
          <p:nvPr>
            <p:extLst>
              <p:ext uri="{D42A27DB-BD31-4B8C-83A1-F6EECF244321}">
                <p14:modId xmlns:p14="http://schemas.microsoft.com/office/powerpoint/2010/main" val="285814677"/>
              </p:ext>
            </p:extLst>
          </p:nvPr>
        </p:nvGraphicFramePr>
        <p:xfrm>
          <a:off x="838899" y="1048624"/>
          <a:ext cx="10603684" cy="5410899"/>
        </p:xfrm>
        <a:graphic>
          <a:graphicData uri="http://schemas.openxmlformats.org/drawingml/2006/table">
            <a:tbl>
              <a:tblPr>
                <a:noFill/>
              </a:tblPr>
              <a:tblGrid>
                <a:gridCol w="8194576">
                  <a:extLst>
                    <a:ext uri="{9D8B030D-6E8A-4147-A177-3AD203B41FA5}">
                      <a16:colId xmlns:a16="http://schemas.microsoft.com/office/drawing/2014/main" val="179617575"/>
                    </a:ext>
                  </a:extLst>
                </a:gridCol>
                <a:gridCol w="2409108">
                  <a:extLst>
                    <a:ext uri="{9D8B030D-6E8A-4147-A177-3AD203B41FA5}">
                      <a16:colId xmlns:a16="http://schemas.microsoft.com/office/drawing/2014/main" val="2502659972"/>
                    </a:ext>
                  </a:extLst>
                </a:gridCol>
              </a:tblGrid>
              <a:tr h="528781">
                <a:tc gridSpan="2">
                  <a:txBody>
                    <a:bodyPr/>
                    <a:lstStyle/>
                    <a:p>
                      <a:pPr marL="0" marR="0" lvl="0" indent="0" algn="l" rtl="0">
                        <a:lnSpc>
                          <a:spcPct val="107000"/>
                        </a:lnSpc>
                        <a:spcBef>
                          <a:spcPts val="0"/>
                        </a:spcBef>
                        <a:spcAft>
                          <a:spcPts val="0"/>
                        </a:spcAft>
                        <a:buNone/>
                      </a:pPr>
                      <a:r>
                        <a:rPr lang="tr-TR" sz="1800" dirty="0">
                          <a:solidFill>
                            <a:srgbClr val="0070C0"/>
                          </a:solidFill>
                          <a:latin typeface="Calibri"/>
                          <a:ea typeface="Calibri"/>
                          <a:cs typeface="Calibri"/>
                          <a:sym typeface="Calibri"/>
                        </a:rPr>
                        <a:t>Son Yıla Ait Olan Öz Değerlendirme Verileri Arasından Memnuniyeti En Yüksek Olan 3 Madde:</a:t>
                      </a:r>
                      <a:endParaRPr sz="1800" dirty="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a16="http://schemas.microsoft.com/office/drawing/2014/main" val="1239878321"/>
                  </a:ext>
                </a:extLst>
              </a:tr>
              <a:tr h="479956">
                <a:tc>
                  <a:txBody>
                    <a:bodyPr/>
                    <a:lstStyle/>
                    <a:p>
                      <a:pPr marL="0" marR="0" lvl="0" indent="0" algn="l" rtl="0">
                        <a:lnSpc>
                          <a:spcPct val="107000"/>
                        </a:lnSpc>
                        <a:spcBef>
                          <a:spcPts val="0"/>
                        </a:spcBef>
                        <a:spcAft>
                          <a:spcPts val="0"/>
                        </a:spcAft>
                        <a:buNone/>
                      </a:pPr>
                      <a:r>
                        <a:rPr lang="tr-TR" sz="1400">
                          <a:solidFill>
                            <a:srgbClr val="002060"/>
                          </a:solidFill>
                          <a:latin typeface="Calibri"/>
                          <a:ea typeface="Calibri"/>
                          <a:cs typeface="Calibri"/>
                          <a:sym typeface="Calibri"/>
                        </a:rPr>
                        <a:t>Görev ve sorumluluklarınız tanımlı mı?</a:t>
                      </a:r>
                      <a:endParaRPr/>
                    </a:p>
                    <a:p>
                      <a:pPr marL="0" marR="0" lvl="0" indent="0" algn="l" rtl="0">
                        <a:lnSpc>
                          <a:spcPct val="107000"/>
                        </a:lnSpc>
                        <a:spcBef>
                          <a:spcPts val="800"/>
                        </a:spcBef>
                        <a:spcAft>
                          <a:spcPts val="0"/>
                        </a:spcAft>
                        <a:buNone/>
                      </a:pPr>
                      <a:endParaRPr sz="90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a:latin typeface="Calibri"/>
                          <a:ea typeface="Calibri"/>
                          <a:cs typeface="Calibri"/>
                          <a:sym typeface="Calibri"/>
                        </a:rPr>
                        <a:t>%100</a:t>
                      </a:r>
                      <a:endParaRPr sz="1800" dirty="0"/>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3298924550"/>
                  </a:ext>
                </a:extLst>
              </a:tr>
              <a:tr h="497766">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Görev ve sorumluluklarınız amiriniz tarafından sizlere bildirildi mi?</a:t>
                      </a:r>
                      <a:endParaRPr sz="90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a:latin typeface="Calibri"/>
                          <a:ea typeface="Calibri"/>
                          <a:cs typeface="Calibri"/>
                          <a:sym typeface="Calibri"/>
                        </a:rPr>
                        <a:t>%100</a:t>
                      </a:r>
                      <a:endParaRPr sz="1800" dirty="0"/>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310875785"/>
                  </a:ext>
                </a:extLst>
              </a:tr>
              <a:tr h="479956">
                <a:tc>
                  <a:txBody>
                    <a:body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Özlük haklarınız (izin vb.) destekleniyor mu?</a:t>
                      </a:r>
                      <a:endParaRPr dirty="0"/>
                    </a:p>
                    <a:p>
                      <a:pPr marL="0" marR="0" lvl="0" indent="0" algn="l" rtl="0">
                        <a:lnSpc>
                          <a:spcPct val="107000"/>
                        </a:lnSpc>
                        <a:spcBef>
                          <a:spcPts val="800"/>
                        </a:spcBef>
                        <a:spcAft>
                          <a:spcPts val="0"/>
                        </a:spcAft>
                        <a:buNone/>
                      </a:pPr>
                      <a:endParaRPr sz="900" dirty="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tr-TR" sz="1400" dirty="0">
                          <a:latin typeface="Calibri"/>
                          <a:ea typeface="Calibri"/>
                          <a:cs typeface="Calibri"/>
                          <a:sym typeface="Calibri"/>
                        </a:rPr>
                        <a:t>%100</a:t>
                      </a:r>
                      <a:endParaRPr sz="1800" dirty="0"/>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960021006"/>
                  </a:ext>
                </a:extLst>
              </a:tr>
              <a:tr h="497766">
                <a:tc gridSpan="2">
                  <a:txBody>
                    <a:bodyPr/>
                    <a:lstStyle/>
                    <a:p>
                      <a:pPr marL="0" marR="0" lvl="0" indent="0" algn="l" rtl="0">
                        <a:lnSpc>
                          <a:spcPct val="107000"/>
                        </a:lnSpc>
                        <a:spcBef>
                          <a:spcPts val="0"/>
                        </a:spcBef>
                        <a:spcAft>
                          <a:spcPts val="0"/>
                        </a:spcAft>
                        <a:buNone/>
                      </a:pPr>
                      <a:r>
                        <a:rPr lang="tr-TR" sz="1800">
                          <a:solidFill>
                            <a:srgbClr val="0070C0"/>
                          </a:solidFill>
                          <a:latin typeface="Calibri"/>
                          <a:ea typeface="Calibri"/>
                          <a:cs typeface="Calibri"/>
                          <a:sym typeface="Calibri"/>
                        </a:rPr>
                        <a:t>Son Yıla Ait Olan Öz Değerlendirme Verileri Arasından Memnuniyeti En Düşük Olan 5 Madde:</a:t>
                      </a:r>
                      <a:endParaRPr sz="180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hMerge="1">
                  <a:txBody>
                    <a:bodyPr/>
                    <a:lstStyle/>
                    <a:p>
                      <a:endParaRPr lang="tr-TR"/>
                    </a:p>
                  </a:txBody>
                  <a:tcPr/>
                </a:tc>
                <a:extLst>
                  <a:ext uri="{0D108BD9-81ED-4DB2-BD59-A6C34878D82A}">
                    <a16:rowId xmlns:a16="http://schemas.microsoft.com/office/drawing/2014/main" val="1096686159"/>
                  </a:ext>
                </a:extLst>
              </a:tr>
              <a:tr h="607227">
                <a:tc>
                  <a:txBody>
                    <a:bodyPr/>
                    <a:lstStyle/>
                    <a:p>
                      <a:pPr marL="0" marR="0" lvl="0" indent="0" algn="l" rtl="0">
                        <a:lnSpc>
                          <a:spcPct val="107000"/>
                        </a:lnSpc>
                        <a:spcBef>
                          <a:spcPts val="0"/>
                        </a:spcBef>
                        <a:spcAft>
                          <a:spcPts val="0"/>
                        </a:spcAft>
                        <a:buClr>
                          <a:schemeClr val="dk1"/>
                        </a:buClr>
                        <a:buSzPts val="1400"/>
                        <a:buFont typeface="Calibri"/>
                        <a:buNone/>
                      </a:pPr>
                      <a:r>
                        <a:rPr lang="tr-TR" sz="1400">
                          <a:latin typeface="Calibri"/>
                          <a:ea typeface="Calibri"/>
                          <a:cs typeface="Calibri"/>
                          <a:sym typeface="Calibri"/>
                        </a:rPr>
                        <a:t>Çalışanlara sağlanan sağlık, kültür, sanat faaliyetleri yeterli mi?</a:t>
                      </a:r>
                      <a:endParaRPr sz="900">
                        <a:latin typeface="Calibri"/>
                        <a:ea typeface="Calibri"/>
                        <a:cs typeface="Calibri"/>
                        <a:sym typeface="Calibri"/>
                      </a:endParaRPr>
                    </a:p>
                    <a:p>
                      <a:pPr marL="0" marR="0" lvl="0" indent="0" algn="l" rtl="0">
                        <a:lnSpc>
                          <a:spcPct val="107000"/>
                        </a:lnSpc>
                        <a:spcBef>
                          <a:spcPts val="800"/>
                        </a:spcBef>
                        <a:spcAft>
                          <a:spcPts val="0"/>
                        </a:spcAft>
                        <a:buNone/>
                      </a:pPr>
                      <a:endParaRPr sz="90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%66,7</a:t>
                      </a:r>
                      <a:endParaRPr dirty="0"/>
                    </a:p>
                    <a:p>
                      <a:pPr marL="0" marR="0" lvl="0" indent="0" algn="l" rtl="0">
                        <a:lnSpc>
                          <a:spcPct val="107000"/>
                        </a:lnSpc>
                        <a:spcBef>
                          <a:spcPts val="800"/>
                        </a:spcBef>
                        <a:spcAft>
                          <a:spcPts val="0"/>
                        </a:spcAft>
                        <a:buNone/>
                      </a:pPr>
                      <a:r>
                        <a:rPr lang="tr-TR" sz="1400" dirty="0">
                          <a:latin typeface="Calibri"/>
                          <a:ea typeface="Calibri"/>
                          <a:cs typeface="Calibri"/>
                          <a:sym typeface="Calibri"/>
                        </a:rPr>
                        <a:t> </a:t>
                      </a:r>
                      <a:endParaRPr sz="900" dirty="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66948872"/>
                  </a:ext>
                </a:extLst>
              </a:tr>
              <a:tr h="607227">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Çalışanları takdir ve tanıma mekanizmaları yeterli mi? </a:t>
                      </a:r>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%66,7</a:t>
                      </a:r>
                      <a:endParaRPr sz="900">
                        <a:latin typeface="Calibri"/>
                        <a:ea typeface="Calibri"/>
                        <a:cs typeface="Calibri"/>
                        <a:sym typeface="Calibri"/>
                      </a:endParaRPr>
                    </a:p>
                    <a:p>
                      <a:pPr marL="0" marR="0" lvl="0" indent="0" algn="l" rtl="0">
                        <a:lnSpc>
                          <a:spcPct val="107000"/>
                        </a:lnSpc>
                        <a:spcBef>
                          <a:spcPts val="800"/>
                        </a:spcBef>
                        <a:spcAft>
                          <a:spcPts val="0"/>
                        </a:spcAft>
                        <a:buNone/>
                      </a:pPr>
                      <a:r>
                        <a:rPr lang="tr-TR" sz="1400">
                          <a:latin typeface="Calibri"/>
                          <a:ea typeface="Calibri"/>
                          <a:cs typeface="Calibri"/>
                          <a:sym typeface="Calibri"/>
                        </a:rPr>
                        <a:t> </a:t>
                      </a:r>
                      <a:endParaRPr sz="90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835433277"/>
                  </a:ext>
                </a:extLst>
              </a:tr>
              <a:tr h="607227">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Karar mekanizmalarına katılımınız sağlanıyor mu?</a:t>
                      </a:r>
                      <a:endParaRPr sz="90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%61,9</a:t>
                      </a:r>
                      <a:endParaRPr sz="900" dirty="0">
                        <a:latin typeface="Calibri"/>
                        <a:ea typeface="Calibri"/>
                        <a:cs typeface="Calibri"/>
                        <a:sym typeface="Calibri"/>
                      </a:endParaRPr>
                    </a:p>
                    <a:p>
                      <a:pPr marL="0" marR="0" lvl="0" indent="0" algn="l" rtl="0">
                        <a:lnSpc>
                          <a:spcPct val="107000"/>
                        </a:lnSpc>
                        <a:spcBef>
                          <a:spcPts val="800"/>
                        </a:spcBef>
                        <a:spcAft>
                          <a:spcPts val="0"/>
                        </a:spcAft>
                        <a:buNone/>
                      </a:pPr>
                      <a:r>
                        <a:rPr lang="tr-TR" sz="1400" dirty="0">
                          <a:latin typeface="Calibri"/>
                          <a:ea typeface="Calibri"/>
                          <a:cs typeface="Calibri"/>
                          <a:sym typeface="Calibri"/>
                        </a:rPr>
                        <a:t> </a:t>
                      </a:r>
                      <a:endParaRPr sz="900" dirty="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2672808251"/>
                  </a:ext>
                </a:extLst>
              </a:tr>
              <a:tr h="607227">
                <a:tc>
                  <a:txBody>
                    <a:bodyPr/>
                    <a:lstStyle/>
                    <a:p>
                      <a:pPr marL="0" marR="0" lvl="0" indent="0" algn="l" rtl="0">
                        <a:lnSpc>
                          <a:spcPct val="107000"/>
                        </a:lnSpc>
                        <a:spcBef>
                          <a:spcPts val="0"/>
                        </a:spcBef>
                        <a:spcAft>
                          <a:spcPts val="0"/>
                        </a:spcAft>
                        <a:buClr>
                          <a:schemeClr val="dk1"/>
                        </a:buClr>
                        <a:buSzPts val="1400"/>
                        <a:buFont typeface="Calibri"/>
                        <a:buNone/>
                      </a:pPr>
                      <a:r>
                        <a:rPr lang="tr-TR" sz="1400">
                          <a:latin typeface="Calibri"/>
                          <a:ea typeface="Calibri"/>
                          <a:cs typeface="Calibri"/>
                          <a:sym typeface="Calibri"/>
                        </a:rPr>
                        <a:t>Beklenti ve şikâyetlerinize yönelik geri bildirim yapılıyor mu?  </a:t>
                      </a:r>
                      <a:endParaRPr sz="900">
                        <a:latin typeface="Calibri"/>
                        <a:ea typeface="Calibri"/>
                        <a:cs typeface="Calibri"/>
                        <a:sym typeface="Calibri"/>
                      </a:endParaRPr>
                    </a:p>
                    <a:p>
                      <a:pPr marL="0" marR="0" lvl="0" indent="0" algn="l" rtl="0">
                        <a:lnSpc>
                          <a:spcPct val="107000"/>
                        </a:lnSpc>
                        <a:spcBef>
                          <a:spcPts val="800"/>
                        </a:spcBef>
                        <a:spcAft>
                          <a:spcPts val="0"/>
                        </a:spcAft>
                        <a:buNone/>
                      </a:pPr>
                      <a:endParaRPr sz="90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%61,9</a:t>
                      </a:r>
                      <a:endParaRPr sz="900">
                        <a:latin typeface="Calibri"/>
                        <a:ea typeface="Calibri"/>
                        <a:cs typeface="Calibri"/>
                        <a:sym typeface="Calibri"/>
                      </a:endParaRPr>
                    </a:p>
                    <a:p>
                      <a:pPr marL="0" marR="0" lvl="0" indent="0" algn="l" rtl="0">
                        <a:lnSpc>
                          <a:spcPct val="107000"/>
                        </a:lnSpc>
                        <a:spcBef>
                          <a:spcPts val="800"/>
                        </a:spcBef>
                        <a:spcAft>
                          <a:spcPts val="0"/>
                        </a:spcAft>
                        <a:buNone/>
                      </a:pPr>
                      <a:r>
                        <a:rPr lang="tr-TR" sz="1400">
                          <a:latin typeface="Calibri"/>
                          <a:ea typeface="Calibri"/>
                          <a:cs typeface="Calibri"/>
                          <a:sym typeface="Calibri"/>
                        </a:rPr>
                        <a:t> </a:t>
                      </a:r>
                      <a:endParaRPr sz="90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3975836309"/>
                  </a:ext>
                </a:extLst>
              </a:tr>
              <a:tr h="497766">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Çalışanlar için Kariyer Planlaması uygulamaları mevcut mu? </a:t>
                      </a:r>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tr-TR" sz="1400" dirty="0">
                          <a:latin typeface="Calibri"/>
                          <a:ea typeface="Calibri"/>
                          <a:cs typeface="Calibri"/>
                          <a:sym typeface="Calibri"/>
                        </a:rPr>
                        <a:t>%57,1</a:t>
                      </a:r>
                      <a:endParaRPr sz="900" dirty="0">
                        <a:latin typeface="Calibri"/>
                        <a:ea typeface="Calibri"/>
                        <a:cs typeface="Calibri"/>
                        <a:sym typeface="Calibri"/>
                      </a:endParaRPr>
                    </a:p>
                  </a:txBody>
                  <a:tcPr marL="53675" marR="53675" marT="0" marB="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4038092165"/>
                  </a:ext>
                </a:extLst>
              </a:tr>
            </a:tbl>
          </a:graphicData>
        </a:graphic>
      </p:graphicFrame>
    </p:spTree>
    <p:extLst>
      <p:ext uri="{BB962C8B-B14F-4D97-AF65-F5344CB8AC3E}">
        <p14:creationId xmlns:p14="http://schemas.microsoft.com/office/powerpoint/2010/main" val="1228206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F713A4-25B4-4AF4-A298-6CA1B385FF11}"/>
              </a:ext>
            </a:extLst>
          </p:cNvPr>
          <p:cNvSpPr>
            <a:spLocks noGrp="1"/>
          </p:cNvSpPr>
          <p:nvPr>
            <p:ph type="title"/>
          </p:nvPr>
        </p:nvSpPr>
        <p:spPr/>
        <p:txBody>
          <a:bodyPr/>
          <a:lstStyle/>
          <a:p>
            <a:r>
              <a:rPr lang="tr-TR" dirty="0"/>
              <a:t>Öz Değerlendirme Sonuçları</a:t>
            </a:r>
          </a:p>
        </p:txBody>
      </p:sp>
      <p:graphicFrame>
        <p:nvGraphicFramePr>
          <p:cNvPr id="4" name="Nesne 3">
            <a:extLst>
              <a:ext uri="{FF2B5EF4-FFF2-40B4-BE49-F238E27FC236}">
                <a16:creationId xmlns:a16="http://schemas.microsoft.com/office/drawing/2014/main" id="{5A896FFD-0AFC-4B90-BE92-C0806DF90D93}"/>
              </a:ext>
            </a:extLst>
          </p:cNvPr>
          <p:cNvGraphicFramePr>
            <a:graphicFrameLocks noChangeAspect="1"/>
          </p:cNvGraphicFramePr>
          <p:nvPr>
            <p:extLst>
              <p:ext uri="{D42A27DB-BD31-4B8C-83A1-F6EECF244321}">
                <p14:modId xmlns:p14="http://schemas.microsoft.com/office/powerpoint/2010/main" val="2089389172"/>
              </p:ext>
            </p:extLst>
          </p:nvPr>
        </p:nvGraphicFramePr>
        <p:xfrm>
          <a:off x="755010" y="1031846"/>
          <a:ext cx="10813408" cy="5826154"/>
        </p:xfrm>
        <a:graphic>
          <a:graphicData uri="http://schemas.openxmlformats.org/presentationml/2006/ole">
            <mc:AlternateContent xmlns:mc="http://schemas.openxmlformats.org/markup-compatibility/2006">
              <mc:Choice xmlns:v="urn:schemas-microsoft-com:vml" Requires="v">
                <p:oleObj spid="_x0000_s10279" name="Document" r:id="rId3" imgW="5760842" imgH="3986991" progId="Word.Document.12">
                  <p:embed/>
                </p:oleObj>
              </mc:Choice>
              <mc:Fallback>
                <p:oleObj name="Document" r:id="rId3" imgW="5760842" imgH="3986991" progId="Word.Document.12">
                  <p:embed/>
                  <p:pic>
                    <p:nvPicPr>
                      <p:cNvPr id="0" name=""/>
                      <p:cNvPicPr/>
                      <p:nvPr/>
                    </p:nvPicPr>
                    <p:blipFill>
                      <a:blip r:embed="rId4"/>
                      <a:stretch>
                        <a:fillRect/>
                      </a:stretch>
                    </p:blipFill>
                    <p:spPr>
                      <a:xfrm>
                        <a:off x="755010" y="1031846"/>
                        <a:ext cx="10813408" cy="5826154"/>
                      </a:xfrm>
                      <a:prstGeom prst="rect">
                        <a:avLst/>
                      </a:prstGeom>
                    </p:spPr>
                  </p:pic>
                </p:oleObj>
              </mc:Fallback>
            </mc:AlternateContent>
          </a:graphicData>
        </a:graphic>
      </p:graphicFrame>
    </p:spTree>
    <p:extLst>
      <p:ext uri="{BB962C8B-B14F-4D97-AF65-F5344CB8AC3E}">
        <p14:creationId xmlns:p14="http://schemas.microsoft.com/office/powerpoint/2010/main" val="387086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405EFD-0898-4995-8452-17AABC8C6AE8}"/>
              </a:ext>
            </a:extLst>
          </p:cNvPr>
          <p:cNvSpPr>
            <a:spLocks noGrp="1"/>
          </p:cNvSpPr>
          <p:nvPr>
            <p:ph type="title"/>
          </p:nvPr>
        </p:nvSpPr>
        <p:spPr/>
        <p:txBody>
          <a:bodyPr/>
          <a:lstStyle/>
          <a:p>
            <a:r>
              <a:rPr lang="tr-TR" dirty="0"/>
              <a:t>Öz Değerlendirme Sonuçları</a:t>
            </a:r>
          </a:p>
        </p:txBody>
      </p:sp>
      <p:pic>
        <p:nvPicPr>
          <p:cNvPr id="5" name="Google Shape;168;p27"/>
          <p:cNvPicPr preferRelativeResize="0"/>
          <p:nvPr/>
        </p:nvPicPr>
        <p:blipFill>
          <a:blip r:embed="rId2">
            <a:alphaModFix/>
          </a:blip>
          <a:stretch>
            <a:fillRect/>
          </a:stretch>
        </p:blipFill>
        <p:spPr>
          <a:xfrm>
            <a:off x="0" y="1025375"/>
            <a:ext cx="12192000" cy="5418774"/>
          </a:xfrm>
          <a:prstGeom prst="rect">
            <a:avLst/>
          </a:prstGeom>
          <a:noFill/>
          <a:ln>
            <a:noFill/>
          </a:ln>
        </p:spPr>
      </p:pic>
    </p:spTree>
    <p:extLst>
      <p:ext uri="{BB962C8B-B14F-4D97-AF65-F5344CB8AC3E}">
        <p14:creationId xmlns:p14="http://schemas.microsoft.com/office/powerpoint/2010/main" val="3389120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Kurumsal Zeka</a:t>
            </a:r>
            <a:endParaRPr lang="en-TR" b="1" dirty="0"/>
          </a:p>
        </p:txBody>
      </p:sp>
    </p:spTree>
    <p:extLst>
      <p:ext uri="{BB962C8B-B14F-4D97-AF65-F5344CB8AC3E}">
        <p14:creationId xmlns:p14="http://schemas.microsoft.com/office/powerpoint/2010/main" val="73687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Kurumsal Zeka Veri Formları ve Raporları</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7404"/>
            <a:ext cx="12192000" cy="5286895"/>
          </a:xfrm>
          <a:prstGeom prst="rect">
            <a:avLst/>
          </a:prstGeom>
        </p:spPr>
      </p:pic>
    </p:spTree>
    <p:extLst>
      <p:ext uri="{BB962C8B-B14F-4D97-AF65-F5344CB8AC3E}">
        <p14:creationId xmlns:p14="http://schemas.microsoft.com/office/powerpoint/2010/main" val="376408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Genel Bilgiler</a:t>
            </a:r>
            <a:endParaRPr lang="en-TR" b="1" dirty="0"/>
          </a:p>
        </p:txBody>
      </p:sp>
    </p:spTree>
    <p:extLst>
      <p:ext uri="{BB962C8B-B14F-4D97-AF65-F5344CB8AC3E}">
        <p14:creationId xmlns:p14="http://schemas.microsoft.com/office/powerpoint/2010/main" val="196443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Kurumsal Zeka Veri Formları ve Raporları</a:t>
            </a:r>
          </a:p>
        </p:txBody>
      </p:sp>
      <p:pic>
        <p:nvPicPr>
          <p:cNvPr id="4" name="Resim 3">
            <a:extLst>
              <a:ext uri="{FF2B5EF4-FFF2-40B4-BE49-F238E27FC236}">
                <a16:creationId xmlns:a16="http://schemas.microsoft.com/office/drawing/2014/main" id="{CB9585F2-1918-4395-A539-23C2CA0E7892}"/>
              </a:ext>
            </a:extLst>
          </p:cNvPr>
          <p:cNvPicPr>
            <a:picLocks noChangeAspect="1"/>
          </p:cNvPicPr>
          <p:nvPr/>
        </p:nvPicPr>
        <p:blipFill>
          <a:blip r:embed="rId2"/>
          <a:stretch>
            <a:fillRect/>
          </a:stretch>
        </p:blipFill>
        <p:spPr>
          <a:xfrm>
            <a:off x="0" y="1627464"/>
            <a:ext cx="12192000" cy="3745961"/>
          </a:xfrm>
          <a:prstGeom prst="rect">
            <a:avLst/>
          </a:prstGeom>
        </p:spPr>
      </p:pic>
    </p:spTree>
    <p:extLst>
      <p:ext uri="{BB962C8B-B14F-4D97-AF65-F5344CB8AC3E}">
        <p14:creationId xmlns:p14="http://schemas.microsoft.com/office/powerpoint/2010/main" val="73362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TYS</a:t>
            </a:r>
            <a:endParaRPr lang="en-TR" b="1" dirty="0"/>
          </a:p>
        </p:txBody>
      </p:sp>
    </p:spTree>
    <p:extLst>
      <p:ext uri="{BB962C8B-B14F-4D97-AF65-F5344CB8AC3E}">
        <p14:creationId xmlns:p14="http://schemas.microsoft.com/office/powerpoint/2010/main" val="8608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TYS Verileri</a:t>
            </a:r>
          </a:p>
        </p:txBody>
      </p:sp>
      <p:pic>
        <p:nvPicPr>
          <p:cNvPr id="6" name="Resim 5">
            <a:extLst>
              <a:ext uri="{FF2B5EF4-FFF2-40B4-BE49-F238E27FC236}">
                <a16:creationId xmlns:a16="http://schemas.microsoft.com/office/drawing/2014/main" id="{42729D78-BECA-4005-933F-F5A77B4CC637}"/>
              </a:ext>
            </a:extLst>
          </p:cNvPr>
          <p:cNvPicPr>
            <a:picLocks noChangeAspect="1"/>
          </p:cNvPicPr>
          <p:nvPr/>
        </p:nvPicPr>
        <p:blipFill>
          <a:blip r:embed="rId2"/>
          <a:stretch>
            <a:fillRect/>
          </a:stretch>
        </p:blipFill>
        <p:spPr>
          <a:xfrm>
            <a:off x="1" y="1034210"/>
            <a:ext cx="12192000" cy="1398597"/>
          </a:xfrm>
          <a:prstGeom prst="rect">
            <a:avLst/>
          </a:prstGeom>
        </p:spPr>
      </p:pic>
      <p:pic>
        <p:nvPicPr>
          <p:cNvPr id="3" name="Resim 2">
            <a:extLst>
              <a:ext uri="{FF2B5EF4-FFF2-40B4-BE49-F238E27FC236}">
                <a16:creationId xmlns:a16="http://schemas.microsoft.com/office/drawing/2014/main" id="{E9820A84-EB35-4CEC-B654-C10B42EACD43}"/>
              </a:ext>
            </a:extLst>
          </p:cNvPr>
          <p:cNvPicPr>
            <a:picLocks noChangeAspect="1"/>
          </p:cNvPicPr>
          <p:nvPr/>
        </p:nvPicPr>
        <p:blipFill>
          <a:blip r:embed="rId3"/>
          <a:stretch>
            <a:fillRect/>
          </a:stretch>
        </p:blipFill>
        <p:spPr>
          <a:xfrm>
            <a:off x="0" y="2416029"/>
            <a:ext cx="12191999" cy="2895727"/>
          </a:xfrm>
          <a:prstGeom prst="rect">
            <a:avLst/>
          </a:prstGeom>
        </p:spPr>
      </p:pic>
      <p:sp>
        <p:nvSpPr>
          <p:cNvPr id="2" name="Metin kutusu 1"/>
          <p:cNvSpPr txBox="1"/>
          <p:nvPr/>
        </p:nvSpPr>
        <p:spPr>
          <a:xfrm>
            <a:off x="540327" y="5710844"/>
            <a:ext cx="11497875" cy="646331"/>
          </a:xfrm>
          <a:prstGeom prst="rect">
            <a:avLst/>
          </a:prstGeom>
          <a:noFill/>
        </p:spPr>
        <p:txBody>
          <a:bodyPr wrap="square" rtlCol="0">
            <a:spAutoFit/>
          </a:bodyPr>
          <a:lstStyle/>
          <a:p>
            <a:r>
              <a:rPr lang="tr-TR" dirty="0"/>
              <a:t>Veriler güncel olmamakla birlikte, birimimize yapılan 419 talebin 415’i kapatılmıştır. 4 tane kapatılmayı bekleyen talep bulunmaktadır.</a:t>
            </a:r>
          </a:p>
        </p:txBody>
      </p:sp>
    </p:spTree>
    <p:extLst>
      <p:ext uri="{BB962C8B-B14F-4D97-AF65-F5344CB8AC3E}">
        <p14:creationId xmlns:p14="http://schemas.microsoft.com/office/powerpoint/2010/main" val="70274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GS Koordinasyon Toplantısı </a:t>
            </a:r>
            <a:br>
              <a:rPr lang="tr-TR" b="1" dirty="0"/>
            </a:br>
            <a:r>
              <a:rPr lang="tr-TR" b="1" dirty="0"/>
              <a:t>Karar Takip Performansı</a:t>
            </a:r>
            <a:endParaRPr lang="en-TR" b="1" dirty="0"/>
          </a:p>
        </p:txBody>
      </p:sp>
    </p:spTree>
    <p:extLst>
      <p:ext uri="{BB962C8B-B14F-4D97-AF65-F5344CB8AC3E}">
        <p14:creationId xmlns:p14="http://schemas.microsoft.com/office/powerpoint/2010/main" val="476004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Karar Takip Formu</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49" y="1983908"/>
            <a:ext cx="6363588" cy="3372321"/>
          </a:xfrm>
          <a:prstGeom prst="rect">
            <a:avLst/>
          </a:prstGeom>
        </p:spPr>
      </p:pic>
      <p:sp>
        <p:nvSpPr>
          <p:cNvPr id="9" name="Metin kutusu 8"/>
          <p:cNvSpPr txBox="1"/>
          <p:nvPr/>
        </p:nvSpPr>
        <p:spPr>
          <a:xfrm>
            <a:off x="7273636" y="2419004"/>
            <a:ext cx="4364182" cy="2308324"/>
          </a:xfrm>
          <a:prstGeom prst="rect">
            <a:avLst/>
          </a:prstGeom>
          <a:noFill/>
        </p:spPr>
        <p:txBody>
          <a:bodyPr wrap="square" rtlCol="0">
            <a:spAutoFit/>
          </a:bodyPr>
          <a:lstStyle/>
          <a:p>
            <a:pPr marL="285750" indent="-285750" algn="just">
              <a:buFont typeface="Wingdings" panose="05000000000000000000" pitchFamily="2" charset="2"/>
              <a:buChar char="Ø"/>
            </a:pPr>
            <a:r>
              <a:rPr lang="tr-TR" dirty="0"/>
              <a:t>İdari ve Mali İşler Daire Başkanlığında devam eden, tamamlanan ve iptal edilen süreçlere ilişkin grafik yan tarafta  gösterilmiştir. Toplamda 133 iş sürecinin 128’i tamamlanarak %96,4 oranında başarı sağlanmıştır. Devam eden 2 ve iptal edilen 3 iş süreci bulunmaktadır.</a:t>
            </a:r>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3288299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İç Tetkik Çalışmaları</a:t>
            </a:r>
            <a:endParaRPr lang="en-TR" b="1" dirty="0"/>
          </a:p>
        </p:txBody>
      </p:sp>
    </p:spTree>
    <p:extLst>
      <p:ext uri="{BB962C8B-B14F-4D97-AF65-F5344CB8AC3E}">
        <p14:creationId xmlns:p14="http://schemas.microsoft.com/office/powerpoint/2010/main" val="1399282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İç Tetkik Raporu</a:t>
            </a:r>
          </a:p>
        </p:txBody>
      </p:sp>
      <p:sp>
        <p:nvSpPr>
          <p:cNvPr id="2" name="Metin kutusu 1">
            <a:extLst>
              <a:ext uri="{FF2B5EF4-FFF2-40B4-BE49-F238E27FC236}">
                <a16:creationId xmlns:a16="http://schemas.microsoft.com/office/drawing/2014/main" id="{F054CC0A-58AE-E15F-E7C2-A364C9E69C23}"/>
              </a:ext>
            </a:extLst>
          </p:cNvPr>
          <p:cNvSpPr txBox="1"/>
          <p:nvPr/>
        </p:nvSpPr>
        <p:spPr>
          <a:xfrm>
            <a:off x="1205344" y="1440696"/>
            <a:ext cx="9609513" cy="923330"/>
          </a:xfrm>
          <a:prstGeom prst="rect">
            <a:avLst/>
          </a:prstGeom>
          <a:noFill/>
        </p:spPr>
        <p:txBody>
          <a:bodyPr wrap="square" rtlCol="0">
            <a:spAutoFit/>
          </a:bodyPr>
          <a:lstStyle/>
          <a:p>
            <a:pPr algn="just"/>
            <a:r>
              <a:rPr lang="tr-TR" dirty="0"/>
              <a:t>Birimimizde ISO 9001 kapsamında gerçekleştirilen iç tetkik sonucunda 7 adet bulgu yazılmıştır. Bunlardan 3 tanesi için </a:t>
            </a:r>
            <a:r>
              <a:rPr lang="tr-TR" dirty="0" err="1"/>
              <a:t>Df</a:t>
            </a:r>
            <a:r>
              <a:rPr lang="tr-TR" dirty="0"/>
              <a:t> açılmıştır. Açılan </a:t>
            </a:r>
            <a:r>
              <a:rPr lang="tr-TR" dirty="0" err="1"/>
              <a:t>Df’lerin</a:t>
            </a:r>
            <a:r>
              <a:rPr lang="tr-TR" dirty="0"/>
              <a:t> ayrıntılı bilgisi aşağıdaki denetim raporunda verilmiştir. Gerekli aksiyonlar alınmış ve kapatılmıştır.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847" y="2566743"/>
            <a:ext cx="9587317" cy="3528013"/>
          </a:xfrm>
          <a:prstGeom prst="rect">
            <a:avLst/>
          </a:prstGeom>
        </p:spPr>
      </p:pic>
    </p:spTree>
    <p:extLst>
      <p:ext uri="{BB962C8B-B14F-4D97-AF65-F5344CB8AC3E}">
        <p14:creationId xmlns:p14="http://schemas.microsoft.com/office/powerpoint/2010/main" val="444365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Aksiyon Planı</a:t>
            </a:r>
            <a:endParaRPr lang="en-TR" b="1" dirty="0"/>
          </a:p>
        </p:txBody>
      </p:sp>
    </p:spTree>
    <p:extLst>
      <p:ext uri="{BB962C8B-B14F-4D97-AF65-F5344CB8AC3E}">
        <p14:creationId xmlns:p14="http://schemas.microsoft.com/office/powerpoint/2010/main" val="3294070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Planlanan Aksiyonlar</a:t>
            </a:r>
          </a:p>
        </p:txBody>
      </p:sp>
      <p:graphicFrame>
        <p:nvGraphicFramePr>
          <p:cNvPr id="10" name="Tablo 9">
            <a:extLst>
              <a:ext uri="{FF2B5EF4-FFF2-40B4-BE49-F238E27FC236}">
                <a16:creationId xmlns:a16="http://schemas.microsoft.com/office/drawing/2014/main" id="{89D9216C-6058-E7D5-6271-1688996446FD}"/>
              </a:ext>
            </a:extLst>
          </p:cNvPr>
          <p:cNvGraphicFramePr>
            <a:graphicFrameLocks noGrp="1"/>
          </p:cNvGraphicFramePr>
          <p:nvPr>
            <p:extLst>
              <p:ext uri="{D42A27DB-BD31-4B8C-83A1-F6EECF244321}">
                <p14:modId xmlns:p14="http://schemas.microsoft.com/office/powerpoint/2010/main" val="2492267151"/>
              </p:ext>
            </p:extLst>
          </p:nvPr>
        </p:nvGraphicFramePr>
        <p:xfrm>
          <a:off x="374643" y="1263539"/>
          <a:ext cx="11068284" cy="4959733"/>
        </p:xfrm>
        <a:graphic>
          <a:graphicData uri="http://schemas.openxmlformats.org/drawingml/2006/table">
            <a:tbl>
              <a:tblPr firstRow="1" bandRow="1">
                <a:tableStyleId>{5C22544A-7EE6-4342-B048-85BDC9FD1C3A}</a:tableStyleId>
              </a:tblPr>
              <a:tblGrid>
                <a:gridCol w="922357">
                  <a:extLst>
                    <a:ext uri="{9D8B030D-6E8A-4147-A177-3AD203B41FA5}">
                      <a16:colId xmlns:a16="http://schemas.microsoft.com/office/drawing/2014/main" val="1242828276"/>
                    </a:ext>
                  </a:extLst>
                </a:gridCol>
                <a:gridCol w="922357">
                  <a:extLst>
                    <a:ext uri="{9D8B030D-6E8A-4147-A177-3AD203B41FA5}">
                      <a16:colId xmlns:a16="http://schemas.microsoft.com/office/drawing/2014/main" val="104204330"/>
                    </a:ext>
                  </a:extLst>
                </a:gridCol>
                <a:gridCol w="922357">
                  <a:extLst>
                    <a:ext uri="{9D8B030D-6E8A-4147-A177-3AD203B41FA5}">
                      <a16:colId xmlns:a16="http://schemas.microsoft.com/office/drawing/2014/main" val="624321351"/>
                    </a:ext>
                  </a:extLst>
                </a:gridCol>
                <a:gridCol w="922357">
                  <a:extLst>
                    <a:ext uri="{9D8B030D-6E8A-4147-A177-3AD203B41FA5}">
                      <a16:colId xmlns:a16="http://schemas.microsoft.com/office/drawing/2014/main" val="3755510189"/>
                    </a:ext>
                  </a:extLst>
                </a:gridCol>
                <a:gridCol w="922357">
                  <a:extLst>
                    <a:ext uri="{9D8B030D-6E8A-4147-A177-3AD203B41FA5}">
                      <a16:colId xmlns:a16="http://schemas.microsoft.com/office/drawing/2014/main" val="999123218"/>
                    </a:ext>
                  </a:extLst>
                </a:gridCol>
                <a:gridCol w="922357">
                  <a:extLst>
                    <a:ext uri="{9D8B030D-6E8A-4147-A177-3AD203B41FA5}">
                      <a16:colId xmlns:a16="http://schemas.microsoft.com/office/drawing/2014/main" val="2328757262"/>
                    </a:ext>
                  </a:extLst>
                </a:gridCol>
                <a:gridCol w="922357">
                  <a:extLst>
                    <a:ext uri="{9D8B030D-6E8A-4147-A177-3AD203B41FA5}">
                      <a16:colId xmlns:a16="http://schemas.microsoft.com/office/drawing/2014/main" val="2496765100"/>
                    </a:ext>
                  </a:extLst>
                </a:gridCol>
                <a:gridCol w="922357">
                  <a:extLst>
                    <a:ext uri="{9D8B030D-6E8A-4147-A177-3AD203B41FA5}">
                      <a16:colId xmlns:a16="http://schemas.microsoft.com/office/drawing/2014/main" val="1409043721"/>
                    </a:ext>
                  </a:extLst>
                </a:gridCol>
                <a:gridCol w="922357">
                  <a:extLst>
                    <a:ext uri="{9D8B030D-6E8A-4147-A177-3AD203B41FA5}">
                      <a16:colId xmlns:a16="http://schemas.microsoft.com/office/drawing/2014/main" val="2258179551"/>
                    </a:ext>
                  </a:extLst>
                </a:gridCol>
                <a:gridCol w="922357">
                  <a:extLst>
                    <a:ext uri="{9D8B030D-6E8A-4147-A177-3AD203B41FA5}">
                      <a16:colId xmlns:a16="http://schemas.microsoft.com/office/drawing/2014/main" val="2803643053"/>
                    </a:ext>
                  </a:extLst>
                </a:gridCol>
                <a:gridCol w="922357">
                  <a:extLst>
                    <a:ext uri="{9D8B030D-6E8A-4147-A177-3AD203B41FA5}">
                      <a16:colId xmlns:a16="http://schemas.microsoft.com/office/drawing/2014/main" val="2977206681"/>
                    </a:ext>
                  </a:extLst>
                </a:gridCol>
                <a:gridCol w="922357">
                  <a:extLst>
                    <a:ext uri="{9D8B030D-6E8A-4147-A177-3AD203B41FA5}">
                      <a16:colId xmlns:a16="http://schemas.microsoft.com/office/drawing/2014/main" val="4190534004"/>
                    </a:ext>
                  </a:extLst>
                </a:gridCol>
              </a:tblGrid>
              <a:tr h="1064025">
                <a:tc>
                  <a:txBody>
                    <a:bodyPr/>
                    <a:lstStyle/>
                    <a:p>
                      <a:pPr algn="ctr" fontAlgn="ctr"/>
                      <a:r>
                        <a:rPr lang="tr-TR" sz="1000" b="1" i="0" u="none" strike="noStrike" dirty="0">
                          <a:solidFill>
                            <a:srgbClr val="000000"/>
                          </a:solidFill>
                          <a:effectLst/>
                          <a:latin typeface="Calibri" panose="020F0502020204030204" pitchFamily="34" charset="0"/>
                        </a:rPr>
                        <a:t>İfadenin Kaynağı</a:t>
                      </a:r>
                      <a:br>
                        <a:rPr lang="tr-TR" sz="1000" b="1" i="0" u="none" strike="noStrike" dirty="0">
                          <a:solidFill>
                            <a:srgbClr val="000000"/>
                          </a:solidFill>
                          <a:effectLst/>
                          <a:latin typeface="Calibri" panose="020F0502020204030204" pitchFamily="34" charset="0"/>
                        </a:rPr>
                      </a:br>
                      <a:r>
                        <a:rPr lang="tr-TR" sz="1000" b="1" i="0" u="none" strike="noStrike" dirty="0">
                          <a:solidFill>
                            <a:srgbClr val="000000"/>
                          </a:solidFill>
                          <a:effectLst/>
                          <a:latin typeface="Calibri" panose="020F0502020204030204" pitchFamily="34" charset="0"/>
                        </a:rPr>
                        <a:t>(Anket/Öz Değerlendirme/KZ/TYS/KTP/</a:t>
                      </a:r>
                      <a:r>
                        <a:rPr lang="tr-TR" sz="1000" b="1" i="0" u="none" strike="noStrike" dirty="0" err="1">
                          <a:solidFill>
                            <a:srgbClr val="000000"/>
                          </a:solidFill>
                          <a:effectLst/>
                          <a:latin typeface="Calibri" panose="020F0502020204030204" pitchFamily="34" charset="0"/>
                        </a:rPr>
                        <a:t>İçT</a:t>
                      </a:r>
                      <a:r>
                        <a:rPr lang="tr-TR" sz="1000" b="1" i="0" u="none" strike="noStrike" dirty="0">
                          <a:solidFill>
                            <a:srgbClr val="000000"/>
                          </a:solidFill>
                          <a:effectLst/>
                          <a:latin typeface="Calibri" panose="020F0502020204030204" pitchFamily="34" charset="0"/>
                        </a:rPr>
                        <a:t>))</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İfade No</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İfade</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İfadenin Memnuniyet Oranı </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Öngörülen Eylem veya Eylemler</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Sorumlu Çalışma grubu üyeleri</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Kaynak İhtiyacı </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İşbirliği Yapılacak Birim</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Başlangıç Tarihi</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Tamamlanma Tarihi</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Çıktı/Sonuç </a:t>
                      </a:r>
                    </a:p>
                  </a:txBody>
                  <a:tcPr marL="9525" marR="9525" marT="9525" marB="0" anchor="ctr"/>
                </a:tc>
                <a:tc>
                  <a:txBody>
                    <a:bodyPr/>
                    <a:lstStyle/>
                    <a:p>
                      <a:pPr algn="ctr" fontAlgn="ctr"/>
                      <a:r>
                        <a:rPr lang="tr-TR" sz="1000" b="1" i="0" u="none" strike="noStrike" dirty="0">
                          <a:solidFill>
                            <a:srgbClr val="000000"/>
                          </a:solidFill>
                          <a:effectLst/>
                          <a:latin typeface="Calibri" panose="020F0502020204030204" pitchFamily="34" charset="0"/>
                        </a:rPr>
                        <a:t>Açıklama</a:t>
                      </a:r>
                    </a:p>
                  </a:txBody>
                  <a:tcPr marL="9525" marR="9525" marT="9525" marB="0" anchor="ctr"/>
                </a:tc>
                <a:extLst>
                  <a:ext uri="{0D108BD9-81ED-4DB2-BD59-A6C34878D82A}">
                    <a16:rowId xmlns:a16="http://schemas.microsoft.com/office/drawing/2014/main" val="398954564"/>
                  </a:ext>
                </a:extLst>
              </a:tr>
              <a:tr h="527698">
                <a:tc>
                  <a:txBody>
                    <a:bodyPr/>
                    <a:lstStyle/>
                    <a:p>
                      <a:pPr algn="ctr"/>
                      <a:r>
                        <a:rPr lang="tr-TR" sz="700" b="1" dirty="0"/>
                        <a:t>Genel</a:t>
                      </a:r>
                      <a:r>
                        <a:rPr lang="tr-TR" sz="700" b="1" baseline="0" dirty="0"/>
                        <a:t> Sekreterlik </a:t>
                      </a:r>
                      <a:r>
                        <a:rPr lang="tr-TR" sz="700" b="1" dirty="0"/>
                        <a:t>Anketi</a:t>
                      </a:r>
                    </a:p>
                  </a:txBody>
                  <a:tcPr anchor="ctr"/>
                </a:tc>
                <a:tc>
                  <a:txBody>
                    <a:bodyPr/>
                    <a:lstStyle/>
                    <a:p>
                      <a:pPr algn="ctr"/>
                      <a:r>
                        <a:rPr lang="tr-TR" sz="700" dirty="0"/>
                        <a:t>1</a:t>
                      </a:r>
                    </a:p>
                  </a:txBody>
                  <a:tcPr anchor="ctr"/>
                </a:tc>
                <a:tc>
                  <a:txBody>
                    <a:bodyPr/>
                    <a:lstStyle/>
                    <a:p>
                      <a:pPr marL="0" marR="0" lvl="0" indent="0" algn="l" rtl="0">
                        <a:lnSpc>
                          <a:spcPct val="107000"/>
                        </a:lnSpc>
                        <a:spcBef>
                          <a:spcPts val="0"/>
                        </a:spcBef>
                        <a:spcAft>
                          <a:spcPts val="0"/>
                        </a:spcAft>
                        <a:buNone/>
                      </a:pPr>
                      <a:r>
                        <a:rPr lang="tr-TR" sz="800" dirty="0">
                          <a:latin typeface="+mn-lt"/>
                          <a:ea typeface="Calibri"/>
                          <a:cs typeface="Calibri"/>
                          <a:sym typeface="Calibri"/>
                        </a:rPr>
                        <a:t>Çevre ve iç mekan temizliğinden</a:t>
                      </a:r>
                      <a:endParaRPr lang="tr-TR" sz="800" dirty="0"/>
                    </a:p>
                  </a:txBody>
                  <a:tcPr anchor="ctr"/>
                </a:tc>
                <a:tc>
                  <a:txBody>
                    <a:bodyPr/>
                    <a:lstStyle/>
                    <a:p>
                      <a:pPr algn="ctr"/>
                      <a:r>
                        <a:rPr lang="tr-TR" sz="700" dirty="0"/>
                        <a:t>%</a:t>
                      </a:r>
                      <a:r>
                        <a:rPr lang="tr-TR" sz="700" baseline="0" dirty="0"/>
                        <a:t> 79,44</a:t>
                      </a:r>
                      <a:endParaRPr lang="tr-TR" sz="700" dirty="0"/>
                    </a:p>
                  </a:txBody>
                  <a:tcPr anchor="ctr"/>
                </a:tc>
                <a:tc>
                  <a:txBody>
                    <a:bodyPr/>
                    <a:lstStyle/>
                    <a:p>
                      <a:pPr algn="ctr"/>
                      <a:r>
                        <a:rPr lang="tr-TR" sz="700" dirty="0"/>
                        <a:t>Hizmet İçi Eğitim</a:t>
                      </a:r>
                    </a:p>
                    <a:p>
                      <a:pPr algn="ctr"/>
                      <a:r>
                        <a:rPr lang="tr-TR" sz="700" dirty="0"/>
                        <a:t>Personel Alımı</a:t>
                      </a:r>
                    </a:p>
                  </a:txBody>
                  <a:tcPr anchor="ctr"/>
                </a:tc>
                <a:tc>
                  <a: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tr-TR" sz="700" baseline="0" dirty="0"/>
                        <a:t>Temel EFENDİOĞLU </a:t>
                      </a:r>
                      <a:endParaRPr lang="tr-TR" sz="700" dirty="0"/>
                    </a:p>
                    <a:p>
                      <a:pPr algn="l"/>
                      <a:endParaRPr lang="tr-TR" sz="700" dirty="0"/>
                    </a:p>
                  </a:txBody>
                  <a:tcPr anchor="ctr"/>
                </a:tc>
                <a:tc>
                  <a:txBody>
                    <a:bodyPr/>
                    <a:lstStyle/>
                    <a:p>
                      <a:pPr algn="ctr"/>
                      <a:endParaRPr lang="tr-TR" sz="70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r>
                        <a:rPr lang="tr-TR" sz="700"/>
                        <a:t>16.12.2023</a:t>
                      </a:r>
                      <a:endParaRPr lang="tr-TR" sz="700" dirty="0"/>
                    </a:p>
                  </a:txBody>
                  <a:tcPr anchor="ctr"/>
                </a:tc>
                <a:tc>
                  <a:txBody>
                    <a:bodyPr/>
                    <a:lstStyle/>
                    <a:p>
                      <a:pPr algn="ctr"/>
                      <a:r>
                        <a:rPr lang="tr-TR" sz="700" dirty="0"/>
                        <a:t>Hizmet İçi Eğitim Verilmiştir.</a:t>
                      </a:r>
                    </a:p>
                    <a:p>
                      <a:pPr algn="ctr"/>
                      <a:r>
                        <a:rPr lang="tr-TR" sz="700" dirty="0"/>
                        <a:t>Personel Alımı Yapılmıştır.</a:t>
                      </a:r>
                    </a:p>
                  </a:txBody>
                  <a:tcPr anchor="ctr"/>
                </a:tc>
                <a:tc>
                  <a:txBody>
                    <a:bodyPr/>
                    <a:lstStyle/>
                    <a:p>
                      <a:pPr algn="ctr"/>
                      <a:endParaRPr lang="tr-TR" sz="700"/>
                    </a:p>
                  </a:txBody>
                  <a:tcPr anchor="ctr"/>
                </a:tc>
                <a:extLst>
                  <a:ext uri="{0D108BD9-81ED-4DB2-BD59-A6C34878D82A}">
                    <a16:rowId xmlns:a16="http://schemas.microsoft.com/office/drawing/2014/main" val="3136106741"/>
                  </a:ext>
                </a:extLst>
              </a:tr>
              <a:tr h="527698">
                <a:tc>
                  <a:txBody>
                    <a:bodyPr/>
                    <a:lstStyle/>
                    <a:p>
                      <a:pPr algn="ctr"/>
                      <a:r>
                        <a:rPr lang="tr-TR" sz="700" b="1" dirty="0"/>
                        <a:t>Genel</a:t>
                      </a:r>
                      <a:r>
                        <a:rPr lang="tr-TR" sz="700" b="1" baseline="0" dirty="0"/>
                        <a:t> Sekreterlik </a:t>
                      </a:r>
                      <a:r>
                        <a:rPr lang="tr-TR" sz="700" b="1" dirty="0"/>
                        <a:t>Anketi</a:t>
                      </a:r>
                    </a:p>
                  </a:txBody>
                  <a:tcPr anchor="ctr"/>
                </a:tc>
                <a:tc>
                  <a:txBody>
                    <a:bodyPr/>
                    <a:lstStyle/>
                    <a:p>
                      <a:pPr algn="ctr"/>
                      <a:r>
                        <a:rPr lang="tr-TR" sz="700" dirty="0"/>
                        <a:t>5</a:t>
                      </a:r>
                    </a:p>
                  </a:txBody>
                  <a:tcPr anchor="ctr"/>
                </a:tc>
                <a:tc>
                  <a:txBody>
                    <a:bodyPr/>
                    <a:lstStyle/>
                    <a:p>
                      <a:pPr marL="0" marR="0" lvl="0" indent="0" algn="l" rtl="0">
                        <a:lnSpc>
                          <a:spcPct val="107000"/>
                        </a:lnSpc>
                        <a:spcBef>
                          <a:spcPts val="0"/>
                        </a:spcBef>
                        <a:spcAft>
                          <a:spcPts val="0"/>
                        </a:spcAft>
                        <a:buClr>
                          <a:schemeClr val="dk1"/>
                        </a:buClr>
                        <a:buSzPts val="1400"/>
                        <a:buFont typeface="Calibri"/>
                        <a:buNone/>
                      </a:pPr>
                      <a:r>
                        <a:rPr lang="tr-TR" sz="800" u="none" strike="noStrike" cap="none" dirty="0">
                          <a:latin typeface="+mn-lt"/>
                          <a:ea typeface="Calibri"/>
                          <a:cs typeface="Calibri"/>
                          <a:sym typeface="Calibri"/>
                        </a:rPr>
                        <a:t>Sunulan hizmetlerle ilgili bilgilerin duyurulmasının yeterliliğinden </a:t>
                      </a:r>
                      <a:endParaRPr lang="tr-TR" sz="800" dirty="0"/>
                    </a:p>
                  </a:txBody>
                  <a:tcPr anchor="ctr"/>
                </a:tc>
                <a:tc>
                  <a:txBody>
                    <a:bodyPr/>
                    <a:lstStyle/>
                    <a:p>
                      <a:pPr algn="ctr"/>
                      <a:r>
                        <a:rPr lang="tr-TR" sz="700" dirty="0"/>
                        <a:t>%81,66</a:t>
                      </a:r>
                    </a:p>
                  </a:txBody>
                  <a:tcPr anchor="ctr"/>
                </a:tc>
                <a:tc>
                  <a:txBody>
                    <a:bodyPr/>
                    <a:lstStyle/>
                    <a:p>
                      <a:pPr algn="just"/>
                      <a:r>
                        <a:rPr lang="tr-TR" sz="700" dirty="0"/>
                        <a:t>Birim Web Sayfası</a:t>
                      </a:r>
                      <a:r>
                        <a:rPr lang="tr-TR" sz="700" baseline="0" dirty="0"/>
                        <a:t>nın Güncellenmesi.</a:t>
                      </a:r>
                      <a:endParaRPr lang="tr-TR" sz="700" dirty="0"/>
                    </a:p>
                  </a:txBody>
                  <a:tcPr anchor="ctr"/>
                </a:tc>
                <a:tc>
                  <a:txBody>
                    <a:bodyPr/>
                    <a:lstStyle/>
                    <a:p>
                      <a:pPr algn="l"/>
                      <a:r>
                        <a:rPr lang="tr-TR" sz="700" dirty="0"/>
                        <a:t>Hüseyin ATLAR</a:t>
                      </a:r>
                    </a:p>
                  </a:txBody>
                  <a:tcPr anchor="ctr"/>
                </a:tc>
                <a:tc>
                  <a:txBody>
                    <a:bodyPr/>
                    <a:lstStyle/>
                    <a:p>
                      <a:pPr algn="ctr"/>
                      <a:endParaRPr lang="tr-TR" sz="700" dirty="0"/>
                    </a:p>
                  </a:txBody>
                  <a:tcPr anchor="ctr"/>
                </a:tc>
                <a:tc>
                  <a:txBody>
                    <a:bodyPr/>
                    <a:lstStyle/>
                    <a:p>
                      <a:pPr algn="ctr"/>
                      <a:r>
                        <a:rPr lang="tr-TR" sz="700" dirty="0"/>
                        <a:t>Tüm Birimlerimiz</a:t>
                      </a:r>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r>
                        <a:rPr lang="tr-TR" sz="700" dirty="0"/>
                        <a:t>Birim Web Sayfamız Güncellenmiştir.</a:t>
                      </a:r>
                    </a:p>
                  </a:txBody>
                  <a:tcPr anchor="ctr"/>
                </a:tc>
                <a:tc>
                  <a:txBody>
                    <a:bodyPr/>
                    <a:lstStyle/>
                    <a:p>
                      <a:pPr algn="ctr"/>
                      <a:endParaRPr lang="tr-TR" sz="700" dirty="0"/>
                    </a:p>
                  </a:txBody>
                  <a:tcPr anchor="ctr"/>
                </a:tc>
                <a:extLst>
                  <a:ext uri="{0D108BD9-81ED-4DB2-BD59-A6C34878D82A}">
                    <a16:rowId xmlns:a16="http://schemas.microsoft.com/office/drawing/2014/main" val="2907993765"/>
                  </a:ext>
                </a:extLst>
              </a:tr>
              <a:tr h="527698">
                <a:tc>
                  <a:txBody>
                    <a:bodyPr/>
                    <a:lstStyle/>
                    <a:p>
                      <a:pPr algn="ctr"/>
                      <a:r>
                        <a:rPr lang="tr-TR" sz="700" b="1" dirty="0"/>
                        <a:t>Öz Değerlendirme</a:t>
                      </a:r>
                    </a:p>
                  </a:txBody>
                  <a:tcPr anchor="ctr"/>
                </a:tc>
                <a:tc>
                  <a:txBody>
                    <a:bodyPr/>
                    <a:lstStyle/>
                    <a:p>
                      <a:pPr algn="ctr"/>
                      <a:endParaRPr lang="tr-TR" sz="700" dirty="0"/>
                    </a:p>
                  </a:txBody>
                  <a:tcPr anchor="ctr"/>
                </a:tc>
                <a:tc>
                  <a:txBody>
                    <a:bodyPr/>
                    <a:lstStyle/>
                    <a:p>
                      <a:pPr algn="l"/>
                      <a:r>
                        <a:rPr lang="tr-TR" sz="700" dirty="0"/>
                        <a:t>Düşük</a:t>
                      </a:r>
                      <a:r>
                        <a:rPr lang="tr-TR" sz="700" baseline="0" dirty="0"/>
                        <a:t> Olan Anket İfadelerinin Tamamı </a:t>
                      </a:r>
                      <a:endParaRPr lang="tr-TR" sz="700" dirty="0"/>
                    </a:p>
                  </a:txBody>
                  <a:tcPr anchor="ctr"/>
                </a:tc>
                <a:tc>
                  <a:txBody>
                    <a:bodyPr/>
                    <a:lstStyle/>
                    <a:p>
                      <a:pPr algn="ctr"/>
                      <a:r>
                        <a:rPr lang="tr-TR" sz="700" dirty="0"/>
                        <a:t>%....</a:t>
                      </a:r>
                    </a:p>
                  </a:txBody>
                  <a:tcPr anchor="ctr"/>
                </a:tc>
                <a:tc>
                  <a:txBody>
                    <a:bodyPr/>
                    <a:lstStyle/>
                    <a:p>
                      <a:pPr algn="just"/>
                      <a:r>
                        <a:rPr lang="tr-TR" sz="700" dirty="0"/>
                        <a:t>Öz Değerlendirme Anketinin</a:t>
                      </a:r>
                      <a:r>
                        <a:rPr lang="tr-TR" sz="700" baseline="0" dirty="0"/>
                        <a:t> Değerlendirilmesi Adına Tüm Personellerle Toplantı Planlanası</a:t>
                      </a:r>
                      <a:r>
                        <a:rPr lang="tr-TR" sz="700" dirty="0"/>
                        <a:t> </a:t>
                      </a:r>
                    </a:p>
                  </a:txBody>
                  <a:tcPr anchor="ctr"/>
                </a:tc>
                <a:tc>
                  <a:txBody>
                    <a:bodyPr/>
                    <a:lstStyle/>
                    <a:p>
                      <a:pPr algn="l"/>
                      <a:r>
                        <a:rPr lang="tr-TR" sz="700" dirty="0"/>
                        <a:t>Tüm Personeller</a:t>
                      </a:r>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r>
                        <a:rPr lang="tr-TR" sz="700" dirty="0"/>
                        <a:t>07.06.2024</a:t>
                      </a:r>
                    </a:p>
                  </a:txBody>
                  <a:tcPr anchor="ctr"/>
                </a:tc>
                <a:tc>
                  <a:txBody>
                    <a:bodyPr/>
                    <a:lstStyle/>
                    <a:p>
                      <a:pPr algn="ctr"/>
                      <a:r>
                        <a:rPr lang="tr-TR" sz="700" dirty="0"/>
                        <a:t>07.06.2024</a:t>
                      </a:r>
                    </a:p>
                  </a:txBody>
                  <a:tcPr anchor="ctr"/>
                </a:tc>
                <a:tc>
                  <a:txBody>
                    <a:bodyPr/>
                    <a:lstStyle/>
                    <a:p>
                      <a:pPr algn="ctr"/>
                      <a:endParaRPr lang="tr-TR" sz="700" dirty="0"/>
                    </a:p>
                  </a:txBody>
                  <a:tcPr anchor="ctr"/>
                </a:tc>
                <a:tc>
                  <a:txBody>
                    <a:bodyPr/>
                    <a:lstStyle/>
                    <a:p>
                      <a:pPr algn="ctr"/>
                      <a:endParaRPr lang="tr-TR" sz="700" dirty="0"/>
                    </a:p>
                  </a:txBody>
                  <a:tcPr anchor="ctr"/>
                </a:tc>
                <a:extLst>
                  <a:ext uri="{0D108BD9-81ED-4DB2-BD59-A6C34878D82A}">
                    <a16:rowId xmlns:a16="http://schemas.microsoft.com/office/drawing/2014/main" val="783480462"/>
                  </a:ext>
                </a:extLst>
              </a:tr>
              <a:tr h="843224">
                <a:tc>
                  <a:txBody>
                    <a:bodyPr/>
                    <a:lstStyle/>
                    <a:p>
                      <a:pPr algn="ctr"/>
                      <a:r>
                        <a:rPr lang="tr-TR" sz="700" b="1" dirty="0"/>
                        <a:t>KZ</a:t>
                      </a:r>
                    </a:p>
                  </a:txBody>
                  <a:tcPr anchor="ctr"/>
                </a:tc>
                <a:tc>
                  <a:txBody>
                    <a:bodyPr/>
                    <a:lstStyle/>
                    <a:p>
                      <a:pPr algn="ctr"/>
                      <a:endParaRPr lang="tr-TR" sz="700" dirty="0"/>
                    </a:p>
                  </a:txBody>
                  <a:tcPr anchor="ctr"/>
                </a:tc>
                <a:tc>
                  <a:txBody>
                    <a:bodyPr/>
                    <a:lstStyle/>
                    <a:p>
                      <a:pPr algn="l"/>
                      <a:r>
                        <a:rPr lang="tr-TR" sz="700" dirty="0"/>
                        <a:t>Aylara</a:t>
                      </a:r>
                      <a:r>
                        <a:rPr lang="tr-TR" sz="700" baseline="0" dirty="0"/>
                        <a:t> Göre Başarı Grafiği</a:t>
                      </a:r>
                      <a:endParaRPr lang="tr-TR" sz="700" dirty="0"/>
                    </a:p>
                  </a:txBody>
                  <a:tcPr anchor="ctr"/>
                </a:tc>
                <a:tc>
                  <a:txBody>
                    <a:bodyPr/>
                    <a:lstStyle/>
                    <a:p>
                      <a:pPr algn="ctr"/>
                      <a:endParaRPr lang="tr-TR" sz="700" dirty="0"/>
                    </a:p>
                  </a:txBody>
                  <a:tcPr anchor="ctr"/>
                </a:tc>
                <a:tc>
                  <a:txBody>
                    <a:bodyPr/>
                    <a:lstStyle/>
                    <a:p>
                      <a:pPr algn="just"/>
                      <a:r>
                        <a:rPr lang="tr-TR" sz="700" dirty="0"/>
                        <a:t>Önceki</a:t>
                      </a:r>
                      <a:r>
                        <a:rPr lang="tr-TR" sz="700" baseline="0" dirty="0"/>
                        <a:t> Aylara Ait Düşük Olan Performans Göstergeler İçin İlgili  Personellerle Toplantı Planlanması</a:t>
                      </a:r>
                      <a:endParaRPr lang="tr-TR" sz="700" dirty="0"/>
                    </a:p>
                  </a:txBody>
                  <a:tcPr anchor="ctr"/>
                </a:tc>
                <a:tc>
                  <a:txBody>
                    <a:bodyPr/>
                    <a:lstStyle/>
                    <a:p>
                      <a:pPr algn="l"/>
                      <a:r>
                        <a:rPr lang="tr-TR" sz="700" dirty="0"/>
                        <a:t>Ayhan</a:t>
                      </a:r>
                      <a:r>
                        <a:rPr lang="tr-TR" sz="700" baseline="0" dirty="0"/>
                        <a:t> YOLCU</a:t>
                      </a:r>
                    </a:p>
                    <a:p>
                      <a:pPr algn="l"/>
                      <a:r>
                        <a:rPr lang="tr-TR" sz="700" baseline="0" dirty="0"/>
                        <a:t>Hediye CANBAZ</a:t>
                      </a:r>
                    </a:p>
                    <a:p>
                      <a:pPr algn="l"/>
                      <a:r>
                        <a:rPr lang="tr-TR" sz="700" baseline="0" dirty="0"/>
                        <a:t>Temel EFENDİOĞLU </a:t>
                      </a: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r>
                        <a:rPr lang="tr-TR" sz="700" dirty="0"/>
                        <a:t>27.05.2024</a:t>
                      </a:r>
                    </a:p>
                  </a:txBody>
                  <a:tcPr anchor="ctr"/>
                </a:tc>
                <a:tc>
                  <a:txBody>
                    <a:bodyPr/>
                    <a:lstStyle/>
                    <a:p>
                      <a:pPr algn="ctr"/>
                      <a:r>
                        <a:rPr lang="tr-TR" sz="700" dirty="0"/>
                        <a:t>01.06.2024</a:t>
                      </a:r>
                    </a:p>
                  </a:txBody>
                  <a:tcPr anchor="ctr"/>
                </a:tc>
                <a:tc>
                  <a:txBody>
                    <a:bodyPr/>
                    <a:lstStyle/>
                    <a:p>
                      <a:pPr algn="ctr"/>
                      <a:endParaRPr lang="tr-TR" sz="700" dirty="0"/>
                    </a:p>
                  </a:txBody>
                  <a:tcPr anchor="ctr"/>
                </a:tc>
                <a:tc>
                  <a:txBody>
                    <a:bodyPr/>
                    <a:lstStyle/>
                    <a:p>
                      <a:pPr algn="ctr"/>
                      <a:endParaRPr lang="tr-TR" sz="700" dirty="0"/>
                    </a:p>
                  </a:txBody>
                  <a:tcPr anchor="ctr"/>
                </a:tc>
                <a:extLst>
                  <a:ext uri="{0D108BD9-81ED-4DB2-BD59-A6C34878D82A}">
                    <a16:rowId xmlns:a16="http://schemas.microsoft.com/office/drawing/2014/main" val="3714380377"/>
                  </a:ext>
                </a:extLst>
              </a:tr>
              <a:tr h="527698">
                <a:tc>
                  <a:txBody>
                    <a:bodyPr/>
                    <a:lstStyle/>
                    <a:p>
                      <a:pPr algn="ctr"/>
                      <a:r>
                        <a:rPr lang="tr-TR" sz="700" b="1" dirty="0"/>
                        <a:t>TYS</a:t>
                      </a:r>
                    </a:p>
                  </a:txBody>
                  <a:tcPr anchor="ctr"/>
                </a:tc>
                <a:tc>
                  <a:txBody>
                    <a:bodyPr/>
                    <a:lstStyle/>
                    <a:p>
                      <a:pPr algn="ctr"/>
                      <a:endParaRPr lang="tr-TR" sz="700" dirty="0"/>
                    </a:p>
                  </a:txBody>
                  <a:tcPr anchor="ctr"/>
                </a:tc>
                <a:tc>
                  <a:txBody>
                    <a:bodyPr/>
                    <a:lstStyle/>
                    <a:p>
                      <a:pPr algn="ctr"/>
                      <a:r>
                        <a:rPr lang="tr-TR" sz="700" dirty="0"/>
                        <a:t>Gelen Taleplerin Zamanında Kapatılması. </a:t>
                      </a:r>
                    </a:p>
                  </a:txBody>
                  <a:tcPr anchor="ctr"/>
                </a:tc>
                <a:tc>
                  <a:txBody>
                    <a:bodyPr/>
                    <a:lstStyle/>
                    <a:p>
                      <a:pPr algn="ctr"/>
                      <a:endParaRPr lang="tr-TR" sz="700" dirty="0"/>
                    </a:p>
                  </a:txBody>
                  <a:tcPr anchor="ctr"/>
                </a:tc>
                <a:tc>
                  <a:txBody>
                    <a:bodyPr/>
                    <a:lstStyle/>
                    <a:p>
                      <a:pPr algn="ctr"/>
                      <a:r>
                        <a:rPr lang="tr-TR" sz="700" dirty="0"/>
                        <a:t>TYS </a:t>
                      </a:r>
                      <a:r>
                        <a:rPr lang="tr-TR" sz="700" dirty="0" err="1"/>
                        <a:t>ie</a:t>
                      </a:r>
                      <a:r>
                        <a:rPr lang="tr-TR" sz="700" dirty="0"/>
                        <a:t> ilgili süreçlerin birim toplantısında görüşülmesi.</a:t>
                      </a:r>
                    </a:p>
                  </a:txBody>
                  <a:tcPr anchor="ct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sz="700" dirty="0"/>
                        <a:t>Tüm Personeller</a:t>
                      </a:r>
                    </a:p>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r>
                        <a:rPr lang="tr-TR" sz="700" dirty="0"/>
                        <a:t>07.06.2024</a:t>
                      </a:r>
                    </a:p>
                  </a:txBody>
                  <a:tcPr anchor="ctr"/>
                </a:tc>
                <a:tc>
                  <a:txBody>
                    <a:bodyPr/>
                    <a:lstStyle/>
                    <a:p>
                      <a:pPr algn="ctr"/>
                      <a:r>
                        <a:rPr lang="tr-TR" sz="700" dirty="0"/>
                        <a:t>07.06.2024</a:t>
                      </a:r>
                    </a:p>
                  </a:txBody>
                  <a:tcPr anchor="ctr"/>
                </a:tc>
                <a:tc>
                  <a:txBody>
                    <a:bodyPr/>
                    <a:lstStyle/>
                    <a:p>
                      <a:pPr algn="ctr"/>
                      <a:endParaRPr lang="tr-TR" sz="700" dirty="0"/>
                    </a:p>
                  </a:txBody>
                  <a:tcPr anchor="ctr"/>
                </a:tc>
                <a:tc>
                  <a:txBody>
                    <a:bodyPr/>
                    <a:lstStyle/>
                    <a:p>
                      <a:pPr algn="ctr"/>
                      <a:endParaRPr lang="tr-TR" sz="700" dirty="0"/>
                    </a:p>
                  </a:txBody>
                  <a:tcPr anchor="ctr"/>
                </a:tc>
                <a:extLst>
                  <a:ext uri="{0D108BD9-81ED-4DB2-BD59-A6C34878D82A}">
                    <a16:rowId xmlns:a16="http://schemas.microsoft.com/office/drawing/2014/main" val="3393118931"/>
                  </a:ext>
                </a:extLst>
              </a:tr>
              <a:tr h="527698">
                <a:tc>
                  <a:txBody>
                    <a:bodyPr/>
                    <a:lstStyle/>
                    <a:p>
                      <a:pPr algn="ctr"/>
                      <a:r>
                        <a:rPr lang="tr-TR" sz="700" b="1" dirty="0"/>
                        <a:t>……</a:t>
                      </a:r>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tc>
                  <a:txBody>
                    <a:bodyPr/>
                    <a:lstStyle/>
                    <a:p>
                      <a:pPr algn="ctr"/>
                      <a:endParaRPr lang="tr-TR" sz="700" dirty="0"/>
                    </a:p>
                  </a:txBody>
                  <a:tcPr anchor="ctr"/>
                </a:tc>
                <a:extLst>
                  <a:ext uri="{0D108BD9-81ED-4DB2-BD59-A6C34878D82A}">
                    <a16:rowId xmlns:a16="http://schemas.microsoft.com/office/drawing/2014/main" val="288705816"/>
                  </a:ext>
                </a:extLst>
              </a:tr>
            </a:tbl>
          </a:graphicData>
        </a:graphic>
      </p:graphicFrame>
    </p:spTree>
    <p:extLst>
      <p:ext uri="{BB962C8B-B14F-4D97-AF65-F5344CB8AC3E}">
        <p14:creationId xmlns:p14="http://schemas.microsoft.com/office/powerpoint/2010/main" val="3790230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FAALİYETLER</a:t>
            </a:r>
            <a:endParaRPr lang="en-TR" b="1" dirty="0"/>
          </a:p>
        </p:txBody>
      </p:sp>
    </p:spTree>
    <p:extLst>
      <p:ext uri="{BB962C8B-B14F-4D97-AF65-F5344CB8AC3E}">
        <p14:creationId xmlns:p14="http://schemas.microsoft.com/office/powerpoint/2010/main" val="379498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Genel Bilgiler</a:t>
            </a:r>
          </a:p>
        </p:txBody>
      </p:sp>
      <p:sp>
        <p:nvSpPr>
          <p:cNvPr id="3" name="Dikdörtgen 2"/>
          <p:cNvSpPr/>
          <p:nvPr/>
        </p:nvSpPr>
        <p:spPr>
          <a:xfrm>
            <a:off x="1130531" y="1443839"/>
            <a:ext cx="9809018" cy="3247043"/>
          </a:xfrm>
          <a:prstGeom prst="rect">
            <a:avLst/>
          </a:prstGeom>
        </p:spPr>
        <p:txBody>
          <a:bodyPr wrap="square">
            <a:spAutoFit/>
          </a:bodyPr>
          <a:lstStyle/>
          <a:p>
            <a:pPr algn="just">
              <a:lnSpc>
                <a:spcPct val="150000"/>
              </a:lnSpc>
              <a:spcBef>
                <a:spcPts val="600"/>
              </a:spcBef>
              <a:spcAft>
                <a:spcPts val="1200"/>
              </a:spcAft>
            </a:pPr>
            <a:r>
              <a:rPr lang="tr-TR" dirty="0"/>
              <a:t>İdari ve Mali İşler Başkanlığı olarak  sorunları </a:t>
            </a:r>
            <a:r>
              <a:rPr lang="tr-TR" dirty="0" err="1"/>
              <a:t>öteleyici</a:t>
            </a:r>
            <a:r>
              <a:rPr lang="tr-TR" dirty="0"/>
              <a:t> değil çözümleyici, talep edilen birimlerin mal ve hizmet ihtiyaçlarının karşılanmasında kamunun ve Üniversitemizin menfaatlerini ön planda tutmuş, kaynakların ihtiyaca göre yerinde kullanılmasına tüm personeliyle ödünsüz özen göstermiş, ihtiyaçların temininde açıklık, şeffaflık ve rekabet gibi unsurlar dikkate alınarak en iyiyi en uygun fiyatla temin edilecek şekilde giderlerin gerçekleştirmesi sağlamaktadır.</a:t>
            </a:r>
          </a:p>
          <a:p>
            <a:pPr algn="just">
              <a:lnSpc>
                <a:spcPct val="150000"/>
              </a:lnSpc>
              <a:spcBef>
                <a:spcPts val="600"/>
              </a:spcBef>
              <a:spcAft>
                <a:spcPts val="1200"/>
              </a:spcAft>
            </a:pPr>
            <a:r>
              <a:rPr lang="tr-TR" dirty="0"/>
              <a:t>Birimimiz 4 Şube Müdürlüğü 1 Sivil Savunma Uzmanı ile görev yapmaktayız.</a:t>
            </a:r>
          </a:p>
          <a:p>
            <a:pPr algn="just"/>
            <a:endParaRPr lang="tr-TR" dirty="0"/>
          </a:p>
        </p:txBody>
      </p:sp>
    </p:spTree>
    <p:extLst>
      <p:ext uri="{BB962C8B-B14F-4D97-AF65-F5344CB8AC3E}">
        <p14:creationId xmlns:p14="http://schemas.microsoft.com/office/powerpoint/2010/main" val="310391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GERÇEKLEŞTİRİLEN BİRİM FAALİYETLERİ</a:t>
            </a:r>
          </a:p>
        </p:txBody>
      </p:sp>
      <p:graphicFrame>
        <p:nvGraphicFramePr>
          <p:cNvPr id="3" name="Tablo 2">
            <a:extLst>
              <a:ext uri="{FF2B5EF4-FFF2-40B4-BE49-F238E27FC236}">
                <a16:creationId xmlns:a16="http://schemas.microsoft.com/office/drawing/2014/main" id="{A460E19C-53EB-08FC-DA70-D0A913F92FA2}"/>
              </a:ext>
            </a:extLst>
          </p:cNvPr>
          <p:cNvGraphicFramePr>
            <a:graphicFrameLocks noGrp="1"/>
          </p:cNvGraphicFramePr>
          <p:nvPr>
            <p:extLst>
              <p:ext uri="{D42A27DB-BD31-4B8C-83A1-F6EECF244321}">
                <p14:modId xmlns:p14="http://schemas.microsoft.com/office/powerpoint/2010/main" val="1890386053"/>
              </p:ext>
            </p:extLst>
          </p:nvPr>
        </p:nvGraphicFramePr>
        <p:xfrm>
          <a:off x="1032618" y="1987210"/>
          <a:ext cx="10126764" cy="2966720"/>
        </p:xfrm>
        <a:graphic>
          <a:graphicData uri="http://schemas.openxmlformats.org/drawingml/2006/table">
            <a:tbl>
              <a:tblPr firstRow="1" bandRow="1">
                <a:tableStyleId>{B301B821-A1FF-4177-AEE7-76D212191A09}</a:tableStyleId>
              </a:tblPr>
              <a:tblGrid>
                <a:gridCol w="5834008">
                  <a:extLst>
                    <a:ext uri="{9D8B030D-6E8A-4147-A177-3AD203B41FA5}">
                      <a16:colId xmlns:a16="http://schemas.microsoft.com/office/drawing/2014/main" val="2047122299"/>
                    </a:ext>
                  </a:extLst>
                </a:gridCol>
                <a:gridCol w="1925571">
                  <a:extLst>
                    <a:ext uri="{9D8B030D-6E8A-4147-A177-3AD203B41FA5}">
                      <a16:colId xmlns:a16="http://schemas.microsoft.com/office/drawing/2014/main" val="769863794"/>
                    </a:ext>
                  </a:extLst>
                </a:gridCol>
                <a:gridCol w="2367185">
                  <a:extLst>
                    <a:ext uri="{9D8B030D-6E8A-4147-A177-3AD203B41FA5}">
                      <a16:colId xmlns:a16="http://schemas.microsoft.com/office/drawing/2014/main" val="2461227176"/>
                    </a:ext>
                  </a:extLst>
                </a:gridCol>
              </a:tblGrid>
              <a:tr h="370840">
                <a:tc>
                  <a:txBody>
                    <a:bodyPr/>
                    <a:lstStyle/>
                    <a:p>
                      <a:pPr algn="ctr"/>
                      <a:r>
                        <a:rPr lang="tr-TR" dirty="0"/>
                        <a:t>Faaliyet</a:t>
                      </a:r>
                      <a:r>
                        <a:rPr lang="tr-TR" baseline="0" dirty="0"/>
                        <a:t> Adı</a:t>
                      </a:r>
                      <a:endParaRPr lang="tr-TR" dirty="0"/>
                    </a:p>
                  </a:txBody>
                  <a:tcPr>
                    <a:solidFill>
                      <a:srgbClr val="003DA6"/>
                    </a:solidFill>
                  </a:tcPr>
                </a:tc>
                <a:tc>
                  <a:txBody>
                    <a:bodyPr/>
                    <a:lstStyle/>
                    <a:p>
                      <a:pPr algn="ctr"/>
                      <a:r>
                        <a:rPr lang="tr-TR" dirty="0"/>
                        <a:t>Faaliyet Türü</a:t>
                      </a:r>
                    </a:p>
                  </a:txBody>
                  <a:tcPr>
                    <a:solidFill>
                      <a:srgbClr val="003DA6"/>
                    </a:solidFill>
                  </a:tcPr>
                </a:tc>
                <a:tc>
                  <a:txBody>
                    <a:bodyPr/>
                    <a:lstStyle/>
                    <a:p>
                      <a:pPr algn="ctr"/>
                      <a:r>
                        <a:rPr lang="tr-TR" dirty="0"/>
                        <a:t>Gerçekleşme Tarihi</a:t>
                      </a:r>
                    </a:p>
                  </a:txBody>
                  <a:tcPr>
                    <a:solidFill>
                      <a:srgbClr val="003DA6"/>
                    </a:solidFill>
                  </a:tcPr>
                </a:tc>
                <a:extLst>
                  <a:ext uri="{0D108BD9-81ED-4DB2-BD59-A6C34878D82A}">
                    <a16:rowId xmlns:a16="http://schemas.microsoft.com/office/drawing/2014/main" val="1722451034"/>
                  </a:ext>
                </a:extLst>
              </a:tr>
              <a:tr h="370840">
                <a:tc>
                  <a:txBody>
                    <a:bodyPr/>
                    <a:lstStyle/>
                    <a:p>
                      <a:pPr algn="ctr"/>
                      <a:r>
                        <a:rPr lang="tr-TR" dirty="0"/>
                        <a:t>İftar yapma</a:t>
                      </a:r>
                    </a:p>
                  </a:txBody>
                  <a:tcPr/>
                </a:tc>
                <a:tc>
                  <a:txBody>
                    <a:bodyPr/>
                    <a:lstStyle/>
                    <a:p>
                      <a:pPr algn="ctr"/>
                      <a:r>
                        <a:rPr lang="tr-TR" dirty="0"/>
                        <a:t>Birim içi toplantı</a:t>
                      </a:r>
                    </a:p>
                  </a:txBody>
                  <a:tcPr/>
                </a:tc>
                <a:tc>
                  <a:txBody>
                    <a:bodyPr/>
                    <a:lstStyle/>
                    <a:p>
                      <a:pPr algn="ctr"/>
                      <a:r>
                        <a:rPr lang="tr-TR" dirty="0"/>
                        <a:t>30.03.2023</a:t>
                      </a:r>
                    </a:p>
                  </a:txBody>
                  <a:tcPr/>
                </a:tc>
                <a:extLst>
                  <a:ext uri="{0D108BD9-81ED-4DB2-BD59-A6C34878D82A}">
                    <a16:rowId xmlns:a16="http://schemas.microsoft.com/office/drawing/2014/main" val="3885351249"/>
                  </a:ext>
                </a:extLst>
              </a:tr>
              <a:tr h="370840">
                <a:tc>
                  <a:txBody>
                    <a:bodyPr/>
                    <a:lstStyle/>
                    <a:p>
                      <a:pPr algn="ctr"/>
                      <a:r>
                        <a:rPr lang="tr-TR" dirty="0"/>
                        <a:t>İftar yapma</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dirty="0"/>
                        <a:t>Birim içi toplantı</a:t>
                      </a:r>
                    </a:p>
                  </a:txBody>
                  <a:tcPr/>
                </a:tc>
                <a:tc>
                  <a:txBody>
                    <a:bodyPr/>
                    <a:lstStyle/>
                    <a:p>
                      <a:pPr algn="ctr"/>
                      <a:r>
                        <a:rPr lang="tr-TR" dirty="0"/>
                        <a:t>14.04.2023</a:t>
                      </a:r>
                    </a:p>
                  </a:txBody>
                  <a:tcPr/>
                </a:tc>
                <a:extLst>
                  <a:ext uri="{0D108BD9-81ED-4DB2-BD59-A6C34878D82A}">
                    <a16:rowId xmlns:a16="http://schemas.microsoft.com/office/drawing/2014/main" val="998098172"/>
                  </a:ext>
                </a:extLst>
              </a:tr>
              <a:tr h="370840">
                <a:tc>
                  <a:txBody>
                    <a:bodyPr/>
                    <a:lstStyle/>
                    <a:p>
                      <a:pPr algn="ctr"/>
                      <a:r>
                        <a:rPr lang="tr-TR" dirty="0"/>
                        <a:t>Bayramlaşma</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dirty="0"/>
                        <a:t>Birim içi toplantı</a:t>
                      </a:r>
                    </a:p>
                  </a:txBody>
                  <a:tcPr/>
                </a:tc>
                <a:tc>
                  <a:txBody>
                    <a:bodyPr/>
                    <a:lstStyle/>
                    <a:p>
                      <a:pPr algn="ctr"/>
                      <a:r>
                        <a:rPr lang="tr-TR" dirty="0"/>
                        <a:t>24.04.2023</a:t>
                      </a:r>
                    </a:p>
                  </a:txBody>
                  <a:tcPr/>
                </a:tc>
                <a:extLst>
                  <a:ext uri="{0D108BD9-81ED-4DB2-BD59-A6C34878D82A}">
                    <a16:rowId xmlns:a16="http://schemas.microsoft.com/office/drawing/2014/main" val="3582273922"/>
                  </a:ext>
                </a:extLst>
              </a:tr>
              <a:tr h="370840">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dirty="0"/>
                        <a:t>Doğum günü</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dirty="0"/>
                        <a:t>Birim içi toplantı</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dirty="0"/>
                        <a:t>03.05.2023</a:t>
                      </a:r>
                    </a:p>
                  </a:txBody>
                  <a:tcPr/>
                </a:tc>
                <a:extLst>
                  <a:ext uri="{0D108BD9-81ED-4DB2-BD59-A6C34878D82A}">
                    <a16:rowId xmlns:a16="http://schemas.microsoft.com/office/drawing/2014/main" val="4151001921"/>
                  </a:ext>
                </a:extLst>
              </a:tr>
              <a:tr h="370840">
                <a:tc>
                  <a:txBody>
                    <a:bodyPr/>
                    <a:lstStyle/>
                    <a:p>
                      <a:pPr algn="ctr"/>
                      <a:r>
                        <a:rPr lang="tr-TR" dirty="0"/>
                        <a:t>Doğum günü </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dirty="0"/>
                        <a:t>Birim içi toplantı</a:t>
                      </a:r>
                    </a:p>
                  </a:txBody>
                  <a:tcPr/>
                </a:tc>
                <a:tc>
                  <a:txBody>
                    <a:bodyPr/>
                    <a:lstStyle/>
                    <a:p>
                      <a:pPr algn="ctr"/>
                      <a:r>
                        <a:rPr lang="tr-TR" dirty="0"/>
                        <a:t>06.05.2023</a:t>
                      </a:r>
                    </a:p>
                  </a:txBody>
                  <a:tcPr/>
                </a:tc>
                <a:extLst>
                  <a:ext uri="{0D108BD9-81ED-4DB2-BD59-A6C34878D82A}">
                    <a16:rowId xmlns:a16="http://schemas.microsoft.com/office/drawing/2014/main" val="2214039451"/>
                  </a:ext>
                </a:extLst>
              </a:tr>
              <a:tr h="370840">
                <a:tc>
                  <a:txBody>
                    <a:bodyPr/>
                    <a:lstStyle/>
                    <a:p>
                      <a:pPr algn="ctr"/>
                      <a:r>
                        <a:rPr lang="tr-TR" dirty="0"/>
                        <a:t>Kahvaltı yapma </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dirty="0"/>
                        <a:t>Birim içi toplantı</a:t>
                      </a:r>
                    </a:p>
                  </a:txBody>
                  <a:tcPr/>
                </a:tc>
                <a:tc>
                  <a:txBody>
                    <a:bodyPr/>
                    <a:lstStyle/>
                    <a:p>
                      <a:pPr algn="ctr"/>
                      <a:r>
                        <a:rPr lang="tr-TR" dirty="0"/>
                        <a:t>31.05.2023</a:t>
                      </a:r>
                    </a:p>
                  </a:txBody>
                  <a:tcPr/>
                </a:tc>
                <a:extLst>
                  <a:ext uri="{0D108BD9-81ED-4DB2-BD59-A6C34878D82A}">
                    <a16:rowId xmlns:a16="http://schemas.microsoft.com/office/drawing/2014/main" val="4170854987"/>
                  </a:ext>
                </a:extLst>
              </a:tr>
              <a:tr h="370840">
                <a:tc>
                  <a:txBody>
                    <a:bodyPr/>
                    <a:lstStyle/>
                    <a:p>
                      <a:pPr algn="ctr"/>
                      <a:r>
                        <a:rPr lang="tr-TR" dirty="0"/>
                        <a:t>Bayramlaşma</a:t>
                      </a:r>
                    </a:p>
                  </a:txBody>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tr-TR" dirty="0"/>
                        <a:t>Birim içi toplantı</a:t>
                      </a:r>
                    </a:p>
                  </a:txBody>
                  <a:tcPr/>
                </a:tc>
                <a:tc>
                  <a:txBody>
                    <a:bodyPr/>
                    <a:lstStyle/>
                    <a:p>
                      <a:pPr algn="ctr"/>
                      <a:r>
                        <a:rPr lang="tr-TR" dirty="0"/>
                        <a:t>03.07.2023</a:t>
                      </a:r>
                    </a:p>
                  </a:txBody>
                  <a:tcPr/>
                </a:tc>
                <a:extLst>
                  <a:ext uri="{0D108BD9-81ED-4DB2-BD59-A6C34878D82A}">
                    <a16:rowId xmlns:a16="http://schemas.microsoft.com/office/drawing/2014/main" val="994480129"/>
                  </a:ext>
                </a:extLst>
              </a:tr>
            </a:tbl>
          </a:graphicData>
        </a:graphic>
      </p:graphicFrame>
    </p:spTree>
    <p:extLst>
      <p:ext uri="{BB962C8B-B14F-4D97-AF65-F5344CB8AC3E}">
        <p14:creationId xmlns:p14="http://schemas.microsoft.com/office/powerpoint/2010/main" val="3291745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1209" y="178253"/>
            <a:ext cx="10084496" cy="665141"/>
          </a:xfrm>
        </p:spPr>
        <p:txBody>
          <a:bodyPr/>
          <a:lstStyle/>
          <a:p>
            <a:r>
              <a:rPr lang="tr-TR" dirty="0"/>
              <a:t>ÖRNEK FAALİYET GÖRSELLERİ (Fotoğraf, Afiş vb.)</a:t>
            </a:r>
          </a:p>
        </p:txBody>
      </p:sp>
      <p:pic>
        <p:nvPicPr>
          <p:cNvPr id="4" name="Resim 3">
            <a:extLst>
              <a:ext uri="{FF2B5EF4-FFF2-40B4-BE49-F238E27FC236}">
                <a16:creationId xmlns:a16="http://schemas.microsoft.com/office/drawing/2014/main" id="{8347D847-F19A-438D-A9B1-A9AB314E9EC7}"/>
              </a:ext>
            </a:extLst>
          </p:cNvPr>
          <p:cNvPicPr>
            <a:picLocks noChangeAspect="1"/>
          </p:cNvPicPr>
          <p:nvPr/>
        </p:nvPicPr>
        <p:blipFill>
          <a:blip r:embed="rId2"/>
          <a:stretch>
            <a:fillRect/>
          </a:stretch>
        </p:blipFill>
        <p:spPr>
          <a:xfrm>
            <a:off x="692788" y="1468070"/>
            <a:ext cx="4960689" cy="3720517"/>
          </a:xfrm>
          <a:prstGeom prst="rect">
            <a:avLst/>
          </a:prstGeom>
        </p:spPr>
      </p:pic>
      <p:pic>
        <p:nvPicPr>
          <p:cNvPr id="6" name="Resim 5">
            <a:extLst>
              <a:ext uri="{FF2B5EF4-FFF2-40B4-BE49-F238E27FC236}">
                <a16:creationId xmlns:a16="http://schemas.microsoft.com/office/drawing/2014/main" id="{C9E80479-4CAE-48EB-8756-E4D42E477BF2}"/>
              </a:ext>
            </a:extLst>
          </p:cNvPr>
          <p:cNvPicPr>
            <a:picLocks noChangeAspect="1"/>
          </p:cNvPicPr>
          <p:nvPr/>
        </p:nvPicPr>
        <p:blipFill>
          <a:blip r:embed="rId3"/>
          <a:stretch>
            <a:fillRect/>
          </a:stretch>
        </p:blipFill>
        <p:spPr>
          <a:xfrm>
            <a:off x="6538524" y="1468071"/>
            <a:ext cx="4960689" cy="3720517"/>
          </a:xfrm>
          <a:prstGeom prst="rect">
            <a:avLst/>
          </a:prstGeom>
        </p:spPr>
      </p:pic>
    </p:spTree>
    <p:extLst>
      <p:ext uri="{BB962C8B-B14F-4D97-AF65-F5344CB8AC3E}">
        <p14:creationId xmlns:p14="http://schemas.microsoft.com/office/powerpoint/2010/main" val="2476243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DA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228BE-623B-924B-B014-55BABA4B6E13}"/>
              </a:ext>
            </a:extLst>
          </p:cNvPr>
          <p:cNvPicPr>
            <a:picLocks noChangeAspect="1"/>
          </p:cNvPicPr>
          <p:nvPr/>
        </p:nvPicPr>
        <p:blipFill>
          <a:blip r:embed="rId2"/>
          <a:stretch>
            <a:fillRect/>
          </a:stretch>
        </p:blipFill>
        <p:spPr>
          <a:xfrm>
            <a:off x="4386310" y="2101370"/>
            <a:ext cx="3419378" cy="3607734"/>
          </a:xfrm>
          <a:prstGeom prst="rect">
            <a:avLst/>
          </a:prstGeom>
        </p:spPr>
      </p:pic>
      <p:sp>
        <p:nvSpPr>
          <p:cNvPr id="6" name="Rectangle 5">
            <a:extLst>
              <a:ext uri="{FF2B5EF4-FFF2-40B4-BE49-F238E27FC236}">
                <a16:creationId xmlns:a16="http://schemas.microsoft.com/office/drawing/2014/main" id="{763D1788-6D9E-8347-8F79-A44C955CB193}"/>
              </a:ext>
            </a:extLst>
          </p:cNvPr>
          <p:cNvSpPr/>
          <p:nvPr/>
        </p:nvSpPr>
        <p:spPr>
          <a:xfrm>
            <a:off x="4302880" y="1024909"/>
            <a:ext cx="3586238" cy="523220"/>
          </a:xfrm>
          <a:prstGeom prst="rect">
            <a:avLst/>
          </a:prstGeom>
        </p:spPr>
        <p:txBody>
          <a:bodyPr wrap="none">
            <a:spAutoFit/>
          </a:bodyPr>
          <a:lstStyle/>
          <a:p>
            <a:pPr algn="ctr"/>
            <a:r>
              <a:rPr lang="en-US" sz="2800" spc="600" dirty="0">
                <a:solidFill>
                  <a:schemeClr val="bg1"/>
                </a:solidFill>
                <a:latin typeface="Times New Roman" panose="02020603050405020304" pitchFamily="18" charset="0"/>
                <a:cs typeface="Times New Roman" panose="02020603050405020304" pitchFamily="18" charset="0"/>
              </a:rPr>
              <a:t>TEŞEKKÜRLER</a:t>
            </a:r>
            <a:endParaRPr lang="en-TR" sz="2800" spc="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29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1209" y="178253"/>
            <a:ext cx="10084496" cy="665141"/>
          </a:xfrm>
        </p:spPr>
        <p:txBody>
          <a:bodyPr/>
          <a:lstStyle/>
          <a:p>
            <a:r>
              <a:rPr lang="tr-TR" dirty="0"/>
              <a:t>Organizasyon Şeması</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101" y="1047404"/>
            <a:ext cx="6887536" cy="5386647"/>
          </a:xfrm>
          <a:prstGeom prst="rect">
            <a:avLst/>
          </a:prstGeom>
        </p:spPr>
      </p:pic>
    </p:spTree>
    <p:extLst>
      <p:ext uri="{BB962C8B-B14F-4D97-AF65-F5344CB8AC3E}">
        <p14:creationId xmlns:p14="http://schemas.microsoft.com/office/powerpoint/2010/main" val="2191077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Süreç Performansı</a:t>
            </a:r>
            <a:endParaRPr lang="en-TR" b="1" dirty="0"/>
          </a:p>
        </p:txBody>
      </p:sp>
    </p:spTree>
    <p:extLst>
      <p:ext uri="{BB962C8B-B14F-4D97-AF65-F5344CB8AC3E}">
        <p14:creationId xmlns:p14="http://schemas.microsoft.com/office/powerpoint/2010/main" val="86134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Birim Süreç Performans Raporu</a:t>
            </a:r>
          </a:p>
        </p:txBody>
      </p:sp>
      <p:pic>
        <p:nvPicPr>
          <p:cNvPr id="11" name="Resim 10">
            <a:extLst>
              <a:ext uri="{FF2B5EF4-FFF2-40B4-BE49-F238E27FC236}">
                <a16:creationId xmlns:a16="http://schemas.microsoft.com/office/drawing/2014/main" id="{048A7584-A63A-40A7-8DAC-779C170B2A84}"/>
              </a:ext>
            </a:extLst>
          </p:cNvPr>
          <p:cNvPicPr>
            <a:picLocks noChangeAspect="1"/>
          </p:cNvPicPr>
          <p:nvPr/>
        </p:nvPicPr>
        <p:blipFill>
          <a:blip r:embed="rId2"/>
          <a:stretch>
            <a:fillRect/>
          </a:stretch>
        </p:blipFill>
        <p:spPr>
          <a:xfrm>
            <a:off x="6741621" y="2669530"/>
            <a:ext cx="4771505" cy="3661932"/>
          </a:xfrm>
          <a:prstGeom prst="rect">
            <a:avLst/>
          </a:prstGeom>
        </p:spPr>
      </p:pic>
      <p:pic>
        <p:nvPicPr>
          <p:cNvPr id="6" name="Google Shape;109;p17">
            <a:extLst>
              <a:ext uri="{FF2B5EF4-FFF2-40B4-BE49-F238E27FC236}">
                <a16:creationId xmlns:a16="http://schemas.microsoft.com/office/drawing/2014/main" id="{38A2AF83-BAC1-4E46-88F9-0920452F1558}"/>
              </a:ext>
            </a:extLst>
          </p:cNvPr>
          <p:cNvPicPr preferRelativeResize="0"/>
          <p:nvPr/>
        </p:nvPicPr>
        <p:blipFill rotWithShape="1">
          <a:blip r:embed="rId3">
            <a:alphaModFix/>
          </a:blip>
          <a:srcRect/>
          <a:stretch/>
        </p:blipFill>
        <p:spPr>
          <a:xfrm>
            <a:off x="174566" y="2669530"/>
            <a:ext cx="5835535" cy="3739583"/>
          </a:xfrm>
          <a:prstGeom prst="rect">
            <a:avLst/>
          </a:prstGeom>
          <a:noFill/>
          <a:ln>
            <a:noFill/>
          </a:ln>
        </p:spPr>
      </p:pic>
      <p:sp>
        <p:nvSpPr>
          <p:cNvPr id="2" name="Metin kutusu 1"/>
          <p:cNvSpPr txBox="1"/>
          <p:nvPr/>
        </p:nvSpPr>
        <p:spPr>
          <a:xfrm>
            <a:off x="1047404" y="1396538"/>
            <a:ext cx="10199716" cy="957313"/>
          </a:xfrm>
          <a:prstGeom prst="rect">
            <a:avLst/>
          </a:prstGeom>
          <a:noFill/>
        </p:spPr>
        <p:txBody>
          <a:bodyPr wrap="square" rtlCol="0">
            <a:spAutoFit/>
          </a:bodyPr>
          <a:lstStyle/>
          <a:p>
            <a:pPr marL="285750" indent="-285750" algn="just">
              <a:lnSpc>
                <a:spcPct val="150000"/>
              </a:lnSpc>
              <a:spcAft>
                <a:spcPts val="600"/>
              </a:spcAft>
              <a:buFont typeface="Wingdings" panose="05000000000000000000" pitchFamily="2" charset="2"/>
              <a:buChar char="Ø"/>
            </a:pPr>
            <a:r>
              <a:rPr lang="tr-TR" dirty="0"/>
              <a:t>İdari ve Mali İşler Daire Başkanlığı </a:t>
            </a:r>
            <a:r>
              <a:rPr lang="tr-TR" dirty="0">
                <a:solidFill>
                  <a:srgbClr val="000000"/>
                </a:solidFill>
                <a:ea typeface="Times New Roman" panose="02020603050405020304" pitchFamily="18" charset="0"/>
                <a:cs typeface="Times New Roman" panose="02020603050405020304" pitchFamily="18" charset="0"/>
              </a:rPr>
              <a:t>2023 yılı süreç performans oranı %99,6 olarak gerçekleşmiştir. </a:t>
            </a:r>
          </a:p>
          <a:p>
            <a:pPr marL="285750" indent="-285750" algn="just">
              <a:lnSpc>
                <a:spcPct val="150000"/>
              </a:lnSpc>
              <a:spcAft>
                <a:spcPts val="600"/>
              </a:spcAft>
              <a:buFont typeface="Wingdings" panose="05000000000000000000" pitchFamily="2" charset="2"/>
              <a:buChar char="Ø"/>
            </a:pPr>
            <a:r>
              <a:rPr lang="tr-TR" dirty="0">
                <a:solidFill>
                  <a:srgbClr val="000000"/>
                </a:solidFill>
                <a:ea typeface="Times New Roman" panose="02020603050405020304" pitchFamily="18" charset="0"/>
                <a:cs typeface="Times New Roman" panose="02020603050405020304" pitchFamily="18" charset="0"/>
              </a:rPr>
              <a:t>Yıllara göre gerçekleşen performans gelişimimiz artarak devam etmektedir.</a:t>
            </a:r>
            <a:endParaRPr lang="tr-TR" sz="16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34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BF6CE6-5E36-476C-8CDB-9FC99F5B223F}"/>
              </a:ext>
            </a:extLst>
          </p:cNvPr>
          <p:cNvSpPr>
            <a:spLocks noGrp="1"/>
          </p:cNvSpPr>
          <p:nvPr>
            <p:ph type="title"/>
          </p:nvPr>
        </p:nvSpPr>
        <p:spPr/>
        <p:txBody>
          <a:bodyPr/>
          <a:lstStyle/>
          <a:p>
            <a:r>
              <a:rPr lang="tr-TR" dirty="0"/>
              <a:t>Birim Süreç Performans Raporu</a:t>
            </a:r>
          </a:p>
        </p:txBody>
      </p:sp>
      <p:pic>
        <p:nvPicPr>
          <p:cNvPr id="6" name="Resim 5">
            <a:extLst>
              <a:ext uri="{FF2B5EF4-FFF2-40B4-BE49-F238E27FC236}">
                <a16:creationId xmlns:a16="http://schemas.microsoft.com/office/drawing/2014/main" id="{CF839EB2-7B82-49C2-BF87-451FE601FC10}"/>
              </a:ext>
            </a:extLst>
          </p:cNvPr>
          <p:cNvPicPr>
            <a:picLocks noChangeAspect="1"/>
          </p:cNvPicPr>
          <p:nvPr/>
        </p:nvPicPr>
        <p:blipFill>
          <a:blip r:embed="rId2"/>
          <a:stretch>
            <a:fillRect/>
          </a:stretch>
        </p:blipFill>
        <p:spPr>
          <a:xfrm>
            <a:off x="703087" y="1072834"/>
            <a:ext cx="10018044" cy="5126630"/>
          </a:xfrm>
          <a:prstGeom prst="rect">
            <a:avLst/>
          </a:prstGeom>
        </p:spPr>
      </p:pic>
    </p:spTree>
    <p:extLst>
      <p:ext uri="{BB962C8B-B14F-4D97-AF65-F5344CB8AC3E}">
        <p14:creationId xmlns:p14="http://schemas.microsoft.com/office/powerpoint/2010/main" val="897563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E3BDD71-9756-DB4F-8C57-01A9C4697ADA}"/>
              </a:ext>
            </a:extLst>
          </p:cNvPr>
          <p:cNvSpPr>
            <a:spLocks noGrp="1"/>
          </p:cNvSpPr>
          <p:nvPr>
            <p:ph type="title"/>
          </p:nvPr>
        </p:nvSpPr>
        <p:spPr>
          <a:xfrm>
            <a:off x="831851" y="1709746"/>
            <a:ext cx="10515600" cy="2852737"/>
          </a:xfrm>
        </p:spPr>
        <p:txBody>
          <a:bodyPr/>
          <a:lstStyle/>
          <a:p>
            <a:r>
              <a:rPr lang="tr-TR" b="1" dirty="0"/>
              <a:t>Anket Performansı</a:t>
            </a:r>
            <a:endParaRPr lang="en-TR" b="1" dirty="0"/>
          </a:p>
        </p:txBody>
      </p:sp>
    </p:spTree>
    <p:extLst>
      <p:ext uri="{BB962C8B-B14F-4D97-AF65-F5344CB8AC3E}">
        <p14:creationId xmlns:p14="http://schemas.microsoft.com/office/powerpoint/2010/main" val="2581841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81209" y="178253"/>
            <a:ext cx="10084496" cy="665141"/>
          </a:xfrm>
        </p:spPr>
        <p:txBody>
          <a:bodyPr/>
          <a:lstStyle/>
          <a:p>
            <a:r>
              <a:rPr lang="tr-TR" dirty="0"/>
              <a:t>Anket Sonuçları</a:t>
            </a:r>
          </a:p>
        </p:txBody>
      </p:sp>
      <p:graphicFrame>
        <p:nvGraphicFramePr>
          <p:cNvPr id="6" name="Grafik 5"/>
          <p:cNvGraphicFramePr>
            <a:graphicFrameLocks/>
          </p:cNvGraphicFramePr>
          <p:nvPr>
            <p:extLst>
              <p:ext uri="{D42A27DB-BD31-4B8C-83A1-F6EECF244321}">
                <p14:modId xmlns:p14="http://schemas.microsoft.com/office/powerpoint/2010/main" val="583471134"/>
              </p:ext>
            </p:extLst>
          </p:nvPr>
        </p:nvGraphicFramePr>
        <p:xfrm>
          <a:off x="1246909" y="1321725"/>
          <a:ext cx="9185564" cy="45553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555712"/>
      </p:ext>
    </p:extLst>
  </p:cSld>
  <p:clrMapOvr>
    <a:masterClrMapping/>
  </p:clrMapOvr>
</p:sld>
</file>

<file path=ppt/theme/theme1.xml><?xml version="1.0" encoding="utf-8"?>
<a:theme xmlns:a="http://schemas.openxmlformats.org/drawingml/2006/main" name="20210113_Powerpoint_Şablon_2021_v1_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Özel 3">
    <a:dk1>
      <a:sysClr val="windowText" lastClr="000000"/>
    </a:dk1>
    <a:lt1>
      <a:sysClr val="window" lastClr="FFFFFF"/>
    </a:lt1>
    <a:dk2>
      <a:srgbClr val="44546A"/>
    </a:dk2>
    <a:lt2>
      <a:srgbClr val="E7E6E6"/>
    </a:lt2>
    <a:accent1>
      <a:srgbClr val="92D050"/>
    </a:accent1>
    <a:accent2>
      <a:srgbClr val="48A1FA"/>
    </a:accent2>
    <a:accent3>
      <a:srgbClr val="1F3864"/>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20210113_Powerpoint_Şablon_2021_v1_0</Template>
  <TotalTime>5091</TotalTime>
  <Words>838</Words>
  <Application>Microsoft Office PowerPoint</Application>
  <PresentationFormat>Geniş ekran</PresentationFormat>
  <Paragraphs>182</Paragraphs>
  <Slides>32</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32</vt:i4>
      </vt:variant>
    </vt:vector>
  </HeadingPairs>
  <TitlesOfParts>
    <vt:vector size="39" baseType="lpstr">
      <vt:lpstr>Arial</vt:lpstr>
      <vt:lpstr>Calibri</vt:lpstr>
      <vt:lpstr>Calibri Light</vt:lpstr>
      <vt:lpstr>Times New Roman</vt:lpstr>
      <vt:lpstr>Wingdings</vt:lpstr>
      <vt:lpstr>20210113_Powerpoint_Şablon_2021_v1_0</vt:lpstr>
      <vt:lpstr>Document</vt:lpstr>
      <vt:lpstr>2023 Yılı  Performans Değerlendirmesi</vt:lpstr>
      <vt:lpstr>Genel Bilgiler</vt:lpstr>
      <vt:lpstr>Genel Bilgiler</vt:lpstr>
      <vt:lpstr>Organizasyon Şeması</vt:lpstr>
      <vt:lpstr>Süreç Performansı</vt:lpstr>
      <vt:lpstr>Birim Süreç Performans Raporu</vt:lpstr>
      <vt:lpstr>Birim Süreç Performans Raporu</vt:lpstr>
      <vt:lpstr>Anket Performansı</vt:lpstr>
      <vt:lpstr>Anket Sonuçları</vt:lpstr>
      <vt:lpstr>Anket Sonuçları</vt:lpstr>
      <vt:lpstr>Anket Sonuçları</vt:lpstr>
      <vt:lpstr>Öz Değerlendirme</vt:lpstr>
      <vt:lpstr>Öz Değerlendirme Sonuçları</vt:lpstr>
      <vt:lpstr>Öz Değerlendirme Sonuçları</vt:lpstr>
      <vt:lpstr>Öz Değerlendirme Sonuçları</vt:lpstr>
      <vt:lpstr>Öz Değerlendirme Sonuçları</vt:lpstr>
      <vt:lpstr>Öz Değerlendirme Sonuçları</vt:lpstr>
      <vt:lpstr>Kurumsal Zeka</vt:lpstr>
      <vt:lpstr>Kurumsal Zeka Veri Formları ve Raporları</vt:lpstr>
      <vt:lpstr>Kurumsal Zeka Veri Formları ve Raporları</vt:lpstr>
      <vt:lpstr>TYS</vt:lpstr>
      <vt:lpstr>TYS Verileri</vt:lpstr>
      <vt:lpstr>GS Koordinasyon Toplantısı  Karar Takip Performansı</vt:lpstr>
      <vt:lpstr>Karar Takip Formu</vt:lpstr>
      <vt:lpstr>İç Tetkik Çalışmaları</vt:lpstr>
      <vt:lpstr>İç Tetkik Raporu</vt:lpstr>
      <vt:lpstr>Aksiyon Planı</vt:lpstr>
      <vt:lpstr>Planlanan Aksiyonlar</vt:lpstr>
      <vt:lpstr>FAALİYETLER</vt:lpstr>
      <vt:lpstr>GERÇEKLEŞTİRİLEN BİRİM FAALİYETLERİ</vt:lpstr>
      <vt:lpstr>ÖRNEK FAALİYET GÖRSELLERİ (Fotoğraf, Afiş vb.)</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Halid Özgür</dc:creator>
  <cp:lastModifiedBy>SUBU-PERSONEL</cp:lastModifiedBy>
  <cp:revision>341</cp:revision>
  <dcterms:created xsi:type="dcterms:W3CDTF">2020-09-09T19:50:56Z</dcterms:created>
  <dcterms:modified xsi:type="dcterms:W3CDTF">2024-05-22T14:07:06Z</dcterms:modified>
</cp:coreProperties>
</file>